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00" r:id="rId3"/>
    <p:sldId id="257" r:id="rId4"/>
    <p:sldId id="315" r:id="rId5"/>
    <p:sldId id="407" r:id="rId6"/>
    <p:sldId id="396" r:id="rId7"/>
    <p:sldId id="408" r:id="rId8"/>
    <p:sldId id="409" r:id="rId9"/>
    <p:sldId id="410" r:id="rId10"/>
    <p:sldId id="414" r:id="rId11"/>
    <p:sldId id="397" r:id="rId12"/>
    <p:sldId id="411" r:id="rId13"/>
    <p:sldId id="412" r:id="rId14"/>
    <p:sldId id="413" r:id="rId15"/>
    <p:sldId id="299"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00000"/>
    <a:srgbClr val="DBFFB7"/>
    <a:srgbClr val="CCFF99"/>
    <a:srgbClr val="532476"/>
    <a:srgbClr val="E8F3E1"/>
    <a:srgbClr val="D16B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854" autoAdjust="0"/>
  </p:normalViewPr>
  <p:slideViewPr>
    <p:cSldViewPr snapToGrid="0">
      <p:cViewPr varScale="1">
        <p:scale>
          <a:sx n="52" d="100"/>
          <a:sy n="52" d="100"/>
        </p:scale>
        <p:origin x="1652" y="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237D01B-2A18-4653-8AD6-09C6F8BF2A11}" type="datetimeFigureOut">
              <a:rPr lang="en-US" smtClean="0"/>
              <a:t>4/17/2024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711AD7D-D269-4AD4-BBDB-B34741428456}" type="slidenum">
              <a:rPr lang="en-US" smtClean="0"/>
              <a:t>‹#›</a:t>
            </a:fld>
            <a:endParaRPr lang="en-US"/>
          </a:p>
        </p:txBody>
      </p:sp>
    </p:spTree>
    <p:extLst>
      <p:ext uri="{BB962C8B-B14F-4D97-AF65-F5344CB8AC3E}">
        <p14:creationId xmlns:p14="http://schemas.microsoft.com/office/powerpoint/2010/main" val="415378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11AD7D-D269-4AD4-BBDB-B34741428456}" type="slidenum">
              <a:rPr lang="en-US" smtClean="0"/>
              <a:t>1</a:t>
            </a:fld>
            <a:endParaRPr lang="en-US"/>
          </a:p>
        </p:txBody>
      </p:sp>
    </p:spTree>
    <p:extLst>
      <p:ext uri="{BB962C8B-B14F-4D97-AF65-F5344CB8AC3E}">
        <p14:creationId xmlns:p14="http://schemas.microsoft.com/office/powerpoint/2010/main" val="33339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r>
              <a:rPr lang="en-US" b="1" dirty="0"/>
              <a:t>Numbers 18:22  </a:t>
            </a:r>
            <a:r>
              <a:rPr lang="en-US" dirty="0"/>
              <a:t>Hereafter the children of Israel shall not come near the tabernacle of meeting, lest they bear sin and die.</a:t>
            </a:r>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12</a:t>
            </a:fld>
            <a:endParaRPr lang="en-US"/>
          </a:p>
        </p:txBody>
      </p:sp>
    </p:spTree>
    <p:extLst>
      <p:ext uri="{BB962C8B-B14F-4D97-AF65-F5344CB8AC3E}">
        <p14:creationId xmlns:p14="http://schemas.microsoft.com/office/powerpoint/2010/main" val="2694457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r>
              <a:rPr lang="en-US" dirty="0"/>
              <a:t>The Law is referred to as “the Testimony” in Exodus 25:16  And you shall put into the ark the Testimony which I will give you.</a:t>
            </a:r>
          </a:p>
          <a:p>
            <a:r>
              <a:rPr lang="en-US" dirty="0"/>
              <a:t>Deuteronomy 17:18-19  "Also it shall be, when he sits on the throne of his kingdom, that he shall write for himself a copy of this law in a book, from the one before the priests, the Levites.  19  And it shall be with him, and he shall read it all the days of his life, that he may learn to fear the LORD his God and be careful to observe all the words of this law and these statutes,</a:t>
            </a:r>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13</a:t>
            </a:fld>
            <a:endParaRPr lang="en-US"/>
          </a:p>
        </p:txBody>
      </p:sp>
    </p:spTree>
    <p:extLst>
      <p:ext uri="{BB962C8B-B14F-4D97-AF65-F5344CB8AC3E}">
        <p14:creationId xmlns:p14="http://schemas.microsoft.com/office/powerpoint/2010/main" val="246829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14</a:t>
            </a:fld>
            <a:endParaRPr lang="en-US"/>
          </a:p>
        </p:txBody>
      </p:sp>
    </p:spTree>
    <p:extLst>
      <p:ext uri="{BB962C8B-B14F-4D97-AF65-F5344CB8AC3E}">
        <p14:creationId xmlns:p14="http://schemas.microsoft.com/office/powerpoint/2010/main" val="282988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1 Corinthians 16:13  Watch, stand fast in the faith, be brave, be strong.</a:t>
            </a:r>
          </a:p>
        </p:txBody>
      </p:sp>
      <p:sp>
        <p:nvSpPr>
          <p:cNvPr id="4" name="Slide Number Placeholder 3"/>
          <p:cNvSpPr>
            <a:spLocks noGrp="1"/>
          </p:cNvSpPr>
          <p:nvPr>
            <p:ph type="sldNum" sz="quarter" idx="5"/>
          </p:nvPr>
        </p:nvSpPr>
        <p:spPr/>
        <p:txBody>
          <a:bodyPr/>
          <a:lstStyle/>
          <a:p>
            <a:fld id="{A711AD7D-D269-4AD4-BBDB-B34741428456}" type="slidenum">
              <a:rPr lang="en-US" smtClean="0"/>
              <a:t>15</a:t>
            </a:fld>
            <a:endParaRPr lang="en-US"/>
          </a:p>
        </p:txBody>
      </p:sp>
    </p:spTree>
    <p:extLst>
      <p:ext uri="{BB962C8B-B14F-4D97-AF65-F5344CB8AC3E}">
        <p14:creationId xmlns:p14="http://schemas.microsoft.com/office/powerpoint/2010/main" val="141764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11AD7D-D269-4AD4-BBDB-B34741428456}" type="slidenum">
              <a:rPr lang="en-US" smtClean="0"/>
              <a:t>2</a:t>
            </a:fld>
            <a:endParaRPr lang="en-US"/>
          </a:p>
        </p:txBody>
      </p:sp>
    </p:spTree>
    <p:extLst>
      <p:ext uri="{BB962C8B-B14F-4D97-AF65-F5344CB8AC3E}">
        <p14:creationId xmlns:p14="http://schemas.microsoft.com/office/powerpoint/2010/main" val="257090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1AD7D-D269-4AD4-BBDB-B34741428456}" type="slidenum">
              <a:rPr lang="en-US" smtClean="0"/>
              <a:t>3</a:t>
            </a:fld>
            <a:endParaRPr lang="en-US"/>
          </a:p>
        </p:txBody>
      </p:sp>
    </p:spTree>
    <p:extLst>
      <p:ext uri="{BB962C8B-B14F-4D97-AF65-F5344CB8AC3E}">
        <p14:creationId xmlns:p14="http://schemas.microsoft.com/office/powerpoint/2010/main" val="72966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4</a:t>
            </a:fld>
            <a:endParaRPr lang="en-US"/>
          </a:p>
        </p:txBody>
      </p:sp>
    </p:spTree>
    <p:extLst>
      <p:ext uri="{BB962C8B-B14F-4D97-AF65-F5344CB8AC3E}">
        <p14:creationId xmlns:p14="http://schemas.microsoft.com/office/powerpoint/2010/main" val="318561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6</a:t>
            </a:fld>
            <a:endParaRPr lang="en-US"/>
          </a:p>
        </p:txBody>
      </p:sp>
    </p:spTree>
    <p:extLst>
      <p:ext uri="{BB962C8B-B14F-4D97-AF65-F5344CB8AC3E}">
        <p14:creationId xmlns:p14="http://schemas.microsoft.com/office/powerpoint/2010/main" val="232419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7</a:t>
            </a:fld>
            <a:endParaRPr lang="en-US"/>
          </a:p>
        </p:txBody>
      </p:sp>
    </p:spTree>
    <p:extLst>
      <p:ext uri="{BB962C8B-B14F-4D97-AF65-F5344CB8AC3E}">
        <p14:creationId xmlns:p14="http://schemas.microsoft.com/office/powerpoint/2010/main" val="381372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8</a:t>
            </a:fld>
            <a:endParaRPr lang="en-US"/>
          </a:p>
        </p:txBody>
      </p:sp>
    </p:spTree>
    <p:extLst>
      <p:ext uri="{BB962C8B-B14F-4D97-AF65-F5344CB8AC3E}">
        <p14:creationId xmlns:p14="http://schemas.microsoft.com/office/powerpoint/2010/main" val="384200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r>
              <a:rPr lang="en-US" dirty="0"/>
              <a:t>* 1 Kings 20</a:t>
            </a:r>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9</a:t>
            </a:fld>
            <a:endParaRPr lang="en-US"/>
          </a:p>
        </p:txBody>
      </p:sp>
    </p:spTree>
    <p:extLst>
      <p:ext uri="{BB962C8B-B14F-4D97-AF65-F5344CB8AC3E}">
        <p14:creationId xmlns:p14="http://schemas.microsoft.com/office/powerpoint/2010/main" val="397618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r>
              <a:rPr lang="en-US" dirty="0"/>
              <a:t>1 Kings 21:21  'Behold, I will bring calamity on you. I will take away your posterity, and will cut off from Ahab every male in Israel, both bond and free.</a:t>
            </a:r>
          </a:p>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11</a:t>
            </a:fld>
            <a:endParaRPr lang="en-US"/>
          </a:p>
        </p:txBody>
      </p:sp>
    </p:spTree>
    <p:extLst>
      <p:ext uri="{BB962C8B-B14F-4D97-AF65-F5344CB8AC3E}">
        <p14:creationId xmlns:p14="http://schemas.microsoft.com/office/powerpoint/2010/main" val="82012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DD9CB0-812D-4282-97CF-96706340DFB1}"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3057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D9CB0-812D-4282-97CF-96706340DFB1}"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155423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D9CB0-812D-4282-97CF-96706340DFB1}"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342039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D9CB0-812D-4282-97CF-96706340DFB1}"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326165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DD9CB0-812D-4282-97CF-96706340DFB1}"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6978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DD9CB0-812D-4282-97CF-96706340DFB1}"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362354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DD9CB0-812D-4282-97CF-96706340DFB1}"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156787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DD9CB0-812D-4282-97CF-96706340DFB1}"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80832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D9CB0-812D-4282-97CF-96706340DFB1}"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246272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DD9CB0-812D-4282-97CF-96706340DFB1}"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136717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DD9CB0-812D-4282-97CF-96706340DFB1}"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224016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D9CB0-812D-4282-97CF-96706340DFB1}" type="datetimeFigureOut">
              <a:rPr lang="en-US" smtClean="0"/>
              <a:t>4/17/2024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5BD59-E28F-45C4-B9A8-61EB83AD6928}" type="slidenum">
              <a:rPr lang="en-US" smtClean="0"/>
              <a:t>‹#›</a:t>
            </a:fld>
            <a:endParaRPr lang="en-US"/>
          </a:p>
        </p:txBody>
      </p:sp>
    </p:spTree>
    <p:extLst>
      <p:ext uri="{BB962C8B-B14F-4D97-AF65-F5344CB8AC3E}">
        <p14:creationId xmlns:p14="http://schemas.microsoft.com/office/powerpoint/2010/main" val="248553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3430-4184-3CF4-C89E-7643811F9F5A}"/>
              </a:ext>
            </a:extLst>
          </p:cNvPr>
          <p:cNvSpPr>
            <a:spLocks noGrp="1"/>
          </p:cNvSpPr>
          <p:nvPr>
            <p:ph type="ctrTitle"/>
          </p:nvPr>
        </p:nvSpPr>
        <p:spPr>
          <a:xfrm>
            <a:off x="3972910" y="406399"/>
            <a:ext cx="4443248" cy="4123559"/>
          </a:xfrm>
        </p:spPr>
        <p:txBody>
          <a:bodyPr>
            <a:normAutofit/>
          </a:bodyPr>
          <a:lstStyle/>
          <a:p>
            <a:r>
              <a:rPr lang="en-US" sz="6700" dirty="0">
                <a:latin typeface="Eras Demi ITC" panose="020B0805030504020804" pitchFamily="34" charset="0"/>
              </a:rPr>
              <a:t>The Divided Kingdom </a:t>
            </a:r>
            <a:br>
              <a:rPr lang="en-US" sz="6700" dirty="0">
                <a:latin typeface="Eras Demi ITC" panose="020B0805030504020804" pitchFamily="34" charset="0"/>
              </a:rPr>
            </a:br>
            <a:br>
              <a:rPr lang="en-US" sz="1800" dirty="0">
                <a:latin typeface="Eras Demi ITC" panose="020B0805030504020804" pitchFamily="34" charset="0"/>
              </a:rPr>
            </a:br>
            <a:r>
              <a:rPr lang="en-US" sz="3200" dirty="0">
                <a:latin typeface="+mn-lt"/>
              </a:rPr>
              <a:t>(Part 1)</a:t>
            </a:r>
            <a:endParaRPr lang="en-US" dirty="0">
              <a:latin typeface="+mn-lt"/>
            </a:endParaRPr>
          </a:p>
        </p:txBody>
      </p:sp>
      <p:sp>
        <p:nvSpPr>
          <p:cNvPr id="3" name="Subtitle 2">
            <a:extLst>
              <a:ext uri="{FF2B5EF4-FFF2-40B4-BE49-F238E27FC236}">
                <a16:creationId xmlns:a16="http://schemas.microsoft.com/office/drawing/2014/main" id="{6A7A90EB-6AC3-A9AE-FACA-B5CA7C3A939C}"/>
              </a:ext>
            </a:extLst>
          </p:cNvPr>
          <p:cNvSpPr>
            <a:spLocks noGrp="1"/>
          </p:cNvSpPr>
          <p:nvPr>
            <p:ph type="subTitle" idx="1"/>
          </p:nvPr>
        </p:nvSpPr>
        <p:spPr>
          <a:xfrm>
            <a:off x="3804745" y="5094507"/>
            <a:ext cx="5087007" cy="1655762"/>
          </a:xfrm>
        </p:spPr>
        <p:txBody>
          <a:bodyPr/>
          <a:lstStyle/>
          <a:p>
            <a:r>
              <a:rPr lang="en-US" sz="3200" dirty="0">
                <a:solidFill>
                  <a:schemeClr val="accent2">
                    <a:lumMod val="75000"/>
                  </a:schemeClr>
                </a:solidFill>
                <a:effectLst>
                  <a:outerShdw blurRad="38100" dist="38100" dir="2700000" algn="tl">
                    <a:srgbClr val="000000">
                      <a:alpha val="43137"/>
                    </a:srgbClr>
                  </a:outerShdw>
                </a:effectLst>
              </a:rPr>
              <a:t>“Till There Was No Remedy” </a:t>
            </a:r>
          </a:p>
          <a:p>
            <a:r>
              <a:rPr lang="en-US" dirty="0"/>
              <a:t>(2 Chronicles 36:16)</a:t>
            </a:r>
          </a:p>
        </p:txBody>
      </p:sp>
      <p:pic>
        <p:nvPicPr>
          <p:cNvPr id="5" name="Picture 4">
            <a:extLst>
              <a:ext uri="{FF2B5EF4-FFF2-40B4-BE49-F238E27FC236}">
                <a16:creationId xmlns:a16="http://schemas.microsoft.com/office/drawing/2014/main" id="{7BFA1394-2522-8608-FDC2-DA9B4C7BB1A6}"/>
              </a:ext>
            </a:extLst>
          </p:cNvPr>
          <p:cNvPicPr>
            <a:picLocks noChangeAspect="1"/>
          </p:cNvPicPr>
          <p:nvPr/>
        </p:nvPicPr>
        <p:blipFill rotWithShape="1">
          <a:blip r:embed="rId3"/>
          <a:srcRect l="31609" t="13448" r="36666" b="5632"/>
          <a:stretch/>
        </p:blipFill>
        <p:spPr>
          <a:xfrm>
            <a:off x="804220" y="0"/>
            <a:ext cx="3168690" cy="60618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7423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D207-754C-C2B3-34D6-4FC8EF9B70A6}"/>
              </a:ext>
            </a:extLst>
          </p:cNvPr>
          <p:cNvSpPr>
            <a:spLocks noGrp="1"/>
          </p:cNvSpPr>
          <p:nvPr>
            <p:ph type="title"/>
          </p:nvPr>
        </p:nvSpPr>
        <p:spPr>
          <a:xfrm>
            <a:off x="308919" y="35934"/>
            <a:ext cx="8637373" cy="957047"/>
          </a:xfrm>
        </p:spPr>
        <p:txBody>
          <a:bodyPr>
            <a:normAutofit fontScale="90000"/>
          </a:bodyPr>
          <a:lstStyle/>
          <a:p>
            <a:r>
              <a:rPr lang="en-US" dirty="0">
                <a:latin typeface="Eras Demi ITC" panose="020B0805030504020804" pitchFamily="34" charset="0"/>
              </a:rPr>
              <a:t>Jehu pays Tribute to Shalmaneser</a:t>
            </a:r>
          </a:p>
        </p:txBody>
      </p:sp>
      <p:sp>
        <p:nvSpPr>
          <p:cNvPr id="3" name="Content Placeholder 2">
            <a:extLst>
              <a:ext uri="{FF2B5EF4-FFF2-40B4-BE49-F238E27FC236}">
                <a16:creationId xmlns:a16="http://schemas.microsoft.com/office/drawing/2014/main" id="{691B5EE1-7DF6-F28C-E1F5-853D0668949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01EE1E8-EF7B-02D9-01C0-CCAC53F6EF3B}"/>
              </a:ext>
            </a:extLst>
          </p:cNvPr>
          <p:cNvPicPr>
            <a:picLocks noChangeAspect="1"/>
          </p:cNvPicPr>
          <p:nvPr/>
        </p:nvPicPr>
        <p:blipFill>
          <a:blip r:embed="rId2"/>
          <a:stretch>
            <a:fillRect/>
          </a:stretch>
        </p:blipFill>
        <p:spPr>
          <a:xfrm>
            <a:off x="0" y="992981"/>
            <a:ext cx="9144000" cy="5865019"/>
          </a:xfrm>
          <a:prstGeom prst="rect">
            <a:avLst/>
          </a:prstGeom>
        </p:spPr>
      </p:pic>
    </p:spTree>
    <p:extLst>
      <p:ext uri="{BB962C8B-B14F-4D97-AF65-F5344CB8AC3E}">
        <p14:creationId xmlns:p14="http://schemas.microsoft.com/office/powerpoint/2010/main" val="305097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fontScale="90000"/>
          </a:bodyPr>
          <a:lstStyle/>
          <a:p>
            <a:pPr algn="ctr"/>
            <a:r>
              <a:rPr lang="en-US" dirty="0">
                <a:latin typeface="Eras Demi ITC" panose="020B0805030504020804" pitchFamily="34" charset="0"/>
              </a:rPr>
              <a:t> </a:t>
            </a:r>
            <a:r>
              <a:rPr lang="en-US" sz="4200" dirty="0">
                <a:latin typeface="Eras Demi ITC" panose="020B0805030504020804" pitchFamily="34" charset="0"/>
              </a:rPr>
              <a:t>Jehoiada Enthrones </a:t>
            </a:r>
            <a:r>
              <a:rPr lang="en-US" sz="4200" dirty="0" err="1">
                <a:latin typeface="Eras Demi ITC" panose="020B0805030504020804" pitchFamily="34" charset="0"/>
              </a:rPr>
              <a:t>Joash</a:t>
            </a:r>
            <a:r>
              <a:rPr lang="en-US" sz="4200" dirty="0">
                <a:latin typeface="Eras Demi ITC" panose="020B0805030504020804" pitchFamily="34" charset="0"/>
              </a:rPr>
              <a:t> in Judah</a:t>
            </a:r>
            <a:br>
              <a:rPr lang="en-US" sz="4200" dirty="0">
                <a:latin typeface="Eras Demi ITC" panose="020B0805030504020804" pitchFamily="34" charset="0"/>
              </a:rPr>
            </a:br>
            <a:r>
              <a:rPr lang="en-US" sz="4000" dirty="0">
                <a:latin typeface="+mn-lt"/>
              </a:rPr>
              <a:t>(2 Kings 11:4-12; 2 Chronicles 23:1-11)</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532238"/>
            <a:ext cx="8513805" cy="5325762"/>
          </a:xfrm>
        </p:spPr>
        <p:txBody>
          <a:bodyPr>
            <a:normAutofit/>
          </a:bodyPr>
          <a:lstStyle/>
          <a:p>
            <a:r>
              <a:rPr lang="en-US" sz="3200" b="1" dirty="0"/>
              <a:t>The time had come to bring Judah’s rightful king out of hiding.</a:t>
            </a:r>
          </a:p>
          <a:p>
            <a:pPr marL="568325" lvl="1" indent="-284163"/>
            <a:r>
              <a:rPr lang="en-US" sz="3000" i="1" dirty="0" err="1">
                <a:solidFill>
                  <a:srgbClr val="800000"/>
                </a:solidFill>
                <a:effectLst>
                  <a:outerShdw blurRad="38100" dist="38100" dir="2700000" algn="tl">
                    <a:srgbClr val="000000">
                      <a:alpha val="43137"/>
                    </a:srgbClr>
                  </a:outerShdw>
                </a:effectLst>
              </a:rPr>
              <a:t>Joash</a:t>
            </a:r>
            <a:r>
              <a:rPr lang="en-US" sz="3000" i="1" dirty="0">
                <a:solidFill>
                  <a:srgbClr val="800000"/>
                </a:solidFill>
                <a:effectLst>
                  <a:outerShdw blurRad="38100" dist="38100" dir="2700000" algn="tl">
                    <a:srgbClr val="000000">
                      <a:alpha val="43137"/>
                    </a:srgbClr>
                  </a:outerShdw>
                </a:effectLst>
              </a:rPr>
              <a:t> was only 7 years old; it would not be easy.</a:t>
            </a:r>
          </a:p>
          <a:p>
            <a:pPr marL="568325" lvl="1" indent="-284163"/>
            <a:r>
              <a:rPr lang="en-US" sz="3000" i="1" dirty="0">
                <a:solidFill>
                  <a:srgbClr val="800000"/>
                </a:solidFill>
                <a:effectLst>
                  <a:outerShdw blurRad="38100" dist="38100" dir="2700000" algn="tl">
                    <a:srgbClr val="000000">
                      <a:alpha val="43137"/>
                    </a:srgbClr>
                  </a:outerShdw>
                </a:effectLst>
              </a:rPr>
              <a:t>Athaliah had already shown her ruthless character  (2 Kings 11:1).</a:t>
            </a:r>
          </a:p>
          <a:p>
            <a:pPr marL="568325" lvl="1" indent="-284163"/>
            <a:r>
              <a:rPr lang="en-US" sz="3000" i="1" dirty="0">
                <a:solidFill>
                  <a:srgbClr val="800000"/>
                </a:solidFill>
                <a:effectLst>
                  <a:outerShdw blurRad="38100" dist="38100" dir="2700000" algn="tl">
                    <a:srgbClr val="000000">
                      <a:alpha val="43137"/>
                    </a:srgbClr>
                  </a:outerShdw>
                </a:effectLst>
              </a:rPr>
              <a:t>Jehoiada had to “strengthen himself”                        (2 Chron. 23:1).</a:t>
            </a:r>
          </a:p>
        </p:txBody>
      </p:sp>
    </p:spTree>
    <p:extLst>
      <p:ext uri="{BB962C8B-B14F-4D97-AF65-F5344CB8AC3E}">
        <p14:creationId xmlns:p14="http://schemas.microsoft.com/office/powerpoint/2010/main" val="2624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fontScale="90000"/>
          </a:bodyPr>
          <a:lstStyle/>
          <a:p>
            <a:pPr algn="ctr"/>
            <a:r>
              <a:rPr lang="en-US" dirty="0">
                <a:latin typeface="Eras Demi ITC" panose="020B0805030504020804" pitchFamily="34" charset="0"/>
              </a:rPr>
              <a:t> </a:t>
            </a:r>
            <a:r>
              <a:rPr lang="en-US" sz="4200" dirty="0">
                <a:latin typeface="Eras Demi ITC" panose="020B0805030504020804" pitchFamily="34" charset="0"/>
              </a:rPr>
              <a:t>Jehoiada Enthrones </a:t>
            </a:r>
            <a:r>
              <a:rPr lang="en-US" sz="4200" dirty="0" err="1">
                <a:latin typeface="Eras Demi ITC" panose="020B0805030504020804" pitchFamily="34" charset="0"/>
              </a:rPr>
              <a:t>Joash</a:t>
            </a:r>
            <a:r>
              <a:rPr lang="en-US" sz="4200" dirty="0">
                <a:latin typeface="Eras Demi ITC" panose="020B0805030504020804" pitchFamily="34" charset="0"/>
              </a:rPr>
              <a:t> in Judah</a:t>
            </a:r>
            <a:br>
              <a:rPr lang="en-US" sz="4200" dirty="0">
                <a:latin typeface="Eras Demi ITC" panose="020B0805030504020804" pitchFamily="34" charset="0"/>
              </a:rPr>
            </a:br>
            <a:r>
              <a:rPr lang="en-US" sz="4000" dirty="0">
                <a:latin typeface="+mn-lt"/>
              </a:rPr>
              <a:t>(2 Kings 11:4-12; 2 Chronicles 23:1-11)</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259490" y="1560178"/>
            <a:ext cx="8884509" cy="5458460"/>
          </a:xfrm>
        </p:spPr>
        <p:txBody>
          <a:bodyPr>
            <a:normAutofit fontScale="92500" lnSpcReduction="10000"/>
          </a:bodyPr>
          <a:lstStyle/>
          <a:p>
            <a:r>
              <a:rPr lang="en-US" sz="3200" b="1" dirty="0"/>
              <a:t>Jehoiada’s actions to protect and anoint </a:t>
            </a:r>
            <a:r>
              <a:rPr lang="en-US" sz="3200" b="1" dirty="0" err="1"/>
              <a:t>Joash</a:t>
            </a:r>
            <a:r>
              <a:rPr lang="en-US" sz="3200" b="1" dirty="0"/>
              <a:t>                  (2 Chronicles 23:1-10).</a:t>
            </a:r>
          </a:p>
          <a:p>
            <a:pPr marL="568325" lvl="1" indent="-284163"/>
            <a:r>
              <a:rPr lang="en-US" sz="3200" i="1" dirty="0">
                <a:solidFill>
                  <a:srgbClr val="800000"/>
                </a:solidFill>
                <a:effectLst>
                  <a:outerShdw blurRad="38100" dist="38100" dir="2700000" algn="tl">
                    <a:srgbClr val="000000">
                      <a:alpha val="43137"/>
                    </a:srgbClr>
                  </a:outerShdw>
                </a:effectLst>
              </a:rPr>
              <a:t>He establishes an armed protective detail around him (23:1).</a:t>
            </a:r>
          </a:p>
          <a:p>
            <a:pPr marL="568325" lvl="1" indent="-284163"/>
            <a:r>
              <a:rPr lang="en-US" sz="3200" i="1" dirty="0">
                <a:solidFill>
                  <a:srgbClr val="800000"/>
                </a:solidFill>
                <a:effectLst>
                  <a:outerShdw blurRad="38100" dist="38100" dir="2700000" algn="tl">
                    <a:srgbClr val="000000">
                      <a:alpha val="43137"/>
                    </a:srgbClr>
                  </a:outerShdw>
                </a:effectLst>
              </a:rPr>
              <a:t>He gathers the nation’s leadership to solicit their support (23:2).</a:t>
            </a:r>
          </a:p>
          <a:p>
            <a:pPr marL="568325" lvl="1" indent="-284163"/>
            <a:r>
              <a:rPr lang="en-US" sz="3200" i="1" dirty="0">
                <a:solidFill>
                  <a:srgbClr val="800000"/>
                </a:solidFill>
                <a:effectLst>
                  <a:outerShdw blurRad="38100" dist="38100" dir="2700000" algn="tl">
                    <a:srgbClr val="000000">
                      <a:alpha val="43137"/>
                    </a:srgbClr>
                  </a:outerShdw>
                </a:effectLst>
              </a:rPr>
              <a:t>He commits everyone to what God had spoken to David regarding Judah’s throne (23:3, cf. 2 Sam 7).</a:t>
            </a:r>
          </a:p>
          <a:p>
            <a:pPr marL="568325" lvl="1" indent="-284163"/>
            <a:r>
              <a:rPr lang="en-US" sz="3200" i="1" dirty="0">
                <a:solidFill>
                  <a:srgbClr val="800000"/>
                </a:solidFill>
                <a:effectLst>
                  <a:outerShdw blurRad="38100" dist="38100" dir="2700000" algn="tl">
                    <a:srgbClr val="000000">
                      <a:alpha val="43137"/>
                    </a:srgbClr>
                  </a:outerShdw>
                </a:effectLst>
              </a:rPr>
              <a:t>He divides the guards into companies to keep  constant watch (23:4-5).</a:t>
            </a:r>
          </a:p>
          <a:p>
            <a:pPr marL="568325" lvl="1" indent="-284163"/>
            <a:r>
              <a:rPr lang="en-US" sz="3200" i="1" dirty="0">
                <a:solidFill>
                  <a:srgbClr val="800000"/>
                </a:solidFill>
                <a:effectLst>
                  <a:outerShdw blurRad="38100" dist="38100" dir="2700000" algn="tl">
                    <a:srgbClr val="000000">
                      <a:alpha val="43137"/>
                    </a:srgbClr>
                  </a:outerShdw>
                </a:effectLst>
              </a:rPr>
              <a:t>He maintains the Law’s restrictions regarding the holy Temple (23:6; cf. Num 18:22).</a:t>
            </a:r>
          </a:p>
          <a:p>
            <a:pPr marL="568325" lvl="1" indent="-284163"/>
            <a:r>
              <a:rPr lang="en-US" sz="3200" i="1" dirty="0">
                <a:solidFill>
                  <a:srgbClr val="800000"/>
                </a:solidFill>
                <a:effectLst>
                  <a:outerShdw blurRad="38100" dist="38100" dir="2700000" algn="tl">
                    <a:srgbClr val="000000">
                      <a:alpha val="43137"/>
                    </a:srgbClr>
                  </a:outerShdw>
                </a:effectLst>
              </a:rPr>
              <a:t>He surrounds young </a:t>
            </a:r>
            <a:r>
              <a:rPr lang="en-US" sz="3200" i="1" dirty="0" err="1">
                <a:solidFill>
                  <a:srgbClr val="800000"/>
                </a:solidFill>
                <a:effectLst>
                  <a:outerShdw blurRad="38100" dist="38100" dir="2700000" algn="tl">
                    <a:srgbClr val="000000">
                      <a:alpha val="43137"/>
                    </a:srgbClr>
                  </a:outerShdw>
                </a:effectLst>
              </a:rPr>
              <a:t>Joash</a:t>
            </a:r>
            <a:r>
              <a:rPr lang="en-US" sz="3200" i="1" dirty="0">
                <a:solidFill>
                  <a:srgbClr val="800000"/>
                </a:solidFill>
                <a:effectLst>
                  <a:outerShdw blurRad="38100" dist="38100" dir="2700000" algn="tl">
                    <a:srgbClr val="000000">
                      <a:alpha val="43137"/>
                    </a:srgbClr>
                  </a:outerShdw>
                </a:effectLst>
              </a:rPr>
              <a:t> with protection (23:7-10).</a:t>
            </a:r>
          </a:p>
          <a:p>
            <a:pPr marL="568325" lvl="1" indent="-284163"/>
            <a:endParaRPr lang="en-US" sz="2800" b="1" dirty="0"/>
          </a:p>
        </p:txBody>
      </p:sp>
    </p:spTree>
    <p:extLst>
      <p:ext uri="{BB962C8B-B14F-4D97-AF65-F5344CB8AC3E}">
        <p14:creationId xmlns:p14="http://schemas.microsoft.com/office/powerpoint/2010/main" val="339485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fontScale="90000"/>
          </a:bodyPr>
          <a:lstStyle/>
          <a:p>
            <a:pPr algn="ctr"/>
            <a:r>
              <a:rPr lang="en-US" dirty="0">
                <a:latin typeface="Eras Demi ITC" panose="020B0805030504020804" pitchFamily="34" charset="0"/>
              </a:rPr>
              <a:t> </a:t>
            </a:r>
            <a:r>
              <a:rPr lang="en-US" sz="4200" dirty="0">
                <a:latin typeface="Eras Demi ITC" panose="020B0805030504020804" pitchFamily="34" charset="0"/>
              </a:rPr>
              <a:t>Jehoiada Enthrones </a:t>
            </a:r>
            <a:r>
              <a:rPr lang="en-US" sz="4200" dirty="0" err="1">
                <a:latin typeface="Eras Demi ITC" panose="020B0805030504020804" pitchFamily="34" charset="0"/>
              </a:rPr>
              <a:t>Joash</a:t>
            </a:r>
            <a:r>
              <a:rPr lang="en-US" sz="4200" dirty="0">
                <a:latin typeface="Eras Demi ITC" panose="020B0805030504020804" pitchFamily="34" charset="0"/>
              </a:rPr>
              <a:t> in Judah</a:t>
            </a:r>
            <a:br>
              <a:rPr lang="en-US" sz="4200" dirty="0">
                <a:latin typeface="Eras Demi ITC" panose="020B0805030504020804" pitchFamily="34" charset="0"/>
              </a:rPr>
            </a:br>
            <a:r>
              <a:rPr lang="en-US" sz="4000" dirty="0">
                <a:latin typeface="+mn-lt"/>
              </a:rPr>
              <a:t>(2 Kings 11:4-12; 2 Chronicles 23:1-11)</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02739" y="1547821"/>
            <a:ext cx="8538520" cy="5458460"/>
          </a:xfrm>
        </p:spPr>
        <p:txBody>
          <a:bodyPr>
            <a:normAutofit/>
          </a:bodyPr>
          <a:lstStyle/>
          <a:p>
            <a:r>
              <a:rPr lang="en-US" sz="3200" b="1" dirty="0"/>
              <a:t>Jehoiada places </a:t>
            </a:r>
            <a:r>
              <a:rPr lang="en-US" sz="3200" b="1" dirty="0" err="1"/>
              <a:t>Joash</a:t>
            </a:r>
            <a:r>
              <a:rPr lang="en-US" sz="3200" b="1" dirty="0"/>
              <a:t> on David’s throne (23:11).</a:t>
            </a:r>
          </a:p>
          <a:p>
            <a:pPr marL="568325" lvl="1" indent="-284163"/>
            <a:r>
              <a:rPr lang="en-US" sz="3000" i="1" dirty="0" err="1">
                <a:solidFill>
                  <a:srgbClr val="800000"/>
                </a:solidFill>
                <a:effectLst>
                  <a:outerShdw blurRad="38100" dist="38100" dir="2700000" algn="tl">
                    <a:srgbClr val="000000">
                      <a:alpha val="43137"/>
                    </a:srgbClr>
                  </a:outerShdw>
                </a:effectLst>
              </a:rPr>
              <a:t>Joash</a:t>
            </a:r>
            <a:r>
              <a:rPr lang="en-US" sz="3000" i="1" dirty="0">
                <a:solidFill>
                  <a:srgbClr val="800000"/>
                </a:solidFill>
                <a:effectLst>
                  <a:outerShdw blurRad="38100" dist="38100" dir="2700000" algn="tl">
                    <a:srgbClr val="000000">
                      <a:alpha val="43137"/>
                    </a:srgbClr>
                  </a:outerShdw>
                </a:effectLst>
              </a:rPr>
              <a:t> is given the crown.</a:t>
            </a:r>
          </a:p>
          <a:p>
            <a:pPr marL="568325" lvl="1" indent="-284163"/>
            <a:r>
              <a:rPr lang="en-US" sz="3000" i="1" dirty="0">
                <a:solidFill>
                  <a:srgbClr val="800000"/>
                </a:solidFill>
                <a:effectLst>
                  <a:outerShdw blurRad="38100" dist="38100" dir="2700000" algn="tl">
                    <a:srgbClr val="000000">
                      <a:alpha val="43137"/>
                    </a:srgbClr>
                  </a:outerShdw>
                </a:effectLst>
              </a:rPr>
              <a:t>He is given a copy of “the testimony”                        (cp. Exodus 25:16; Deut. 17:18-19).  </a:t>
            </a:r>
          </a:p>
          <a:p>
            <a:pPr marL="803275" lvl="2" indent="-234950"/>
            <a:r>
              <a:rPr lang="en-US" sz="2800" b="1" i="1" dirty="0"/>
              <a:t>This was a symbol that God’s law through Moses would govern his reign.</a:t>
            </a:r>
          </a:p>
          <a:p>
            <a:pPr marL="568325" lvl="1" indent="-284163"/>
            <a:r>
              <a:rPr lang="en-US" sz="3000" i="1" dirty="0">
                <a:solidFill>
                  <a:srgbClr val="800000"/>
                </a:solidFill>
                <a:effectLst>
                  <a:outerShdw blurRad="38100" dist="38100" dir="2700000" algn="tl">
                    <a:srgbClr val="000000">
                      <a:alpha val="43137"/>
                    </a:srgbClr>
                  </a:outerShdw>
                </a:effectLst>
              </a:rPr>
              <a:t>Jehoiada and his sons openly proclaim </a:t>
            </a:r>
            <a:r>
              <a:rPr lang="en-US" sz="3000" i="1" dirty="0" err="1">
                <a:solidFill>
                  <a:srgbClr val="800000"/>
                </a:solidFill>
                <a:effectLst>
                  <a:outerShdw blurRad="38100" dist="38100" dir="2700000" algn="tl">
                    <a:srgbClr val="000000">
                      <a:alpha val="43137"/>
                    </a:srgbClr>
                  </a:outerShdw>
                </a:effectLst>
              </a:rPr>
              <a:t>Joash</a:t>
            </a:r>
            <a:r>
              <a:rPr lang="en-US" sz="3000" i="1" dirty="0">
                <a:solidFill>
                  <a:srgbClr val="800000"/>
                </a:solidFill>
                <a:effectLst>
                  <a:outerShdw blurRad="38100" dist="38100" dir="2700000" algn="tl">
                    <a:srgbClr val="000000">
                      <a:alpha val="43137"/>
                    </a:srgbClr>
                  </a:outerShdw>
                </a:effectLst>
              </a:rPr>
              <a:t> as king, crying “Long live the king!”	</a:t>
            </a:r>
            <a:endParaRPr lang="en-US" sz="2800" b="1" dirty="0"/>
          </a:p>
        </p:txBody>
      </p:sp>
    </p:spTree>
    <p:extLst>
      <p:ext uri="{BB962C8B-B14F-4D97-AF65-F5344CB8AC3E}">
        <p14:creationId xmlns:p14="http://schemas.microsoft.com/office/powerpoint/2010/main" val="31471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fontScale="90000"/>
          </a:bodyPr>
          <a:lstStyle/>
          <a:p>
            <a:pPr algn="ctr"/>
            <a:r>
              <a:rPr lang="en-US" sz="4200" dirty="0">
                <a:latin typeface="Eras Demi ITC" panose="020B0805030504020804" pitchFamily="34" charset="0"/>
              </a:rPr>
              <a:t>Athaliah is Executed</a:t>
            </a:r>
            <a:br>
              <a:rPr lang="en-US" sz="4200" dirty="0">
                <a:latin typeface="Eras Demi ITC" panose="020B0805030504020804" pitchFamily="34" charset="0"/>
              </a:rPr>
            </a:br>
            <a:r>
              <a:rPr lang="en-US" sz="4000" dirty="0">
                <a:latin typeface="+mn-lt"/>
              </a:rPr>
              <a:t>(2 Kings 11:13-16; 2 Chronicles 23:12-15)</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6" y="1399540"/>
            <a:ext cx="8538520" cy="5458460"/>
          </a:xfrm>
        </p:spPr>
        <p:txBody>
          <a:bodyPr>
            <a:normAutofit/>
          </a:bodyPr>
          <a:lstStyle/>
          <a:p>
            <a:r>
              <a:rPr lang="en-US" sz="3200" b="1" dirty="0"/>
              <a:t>Athaliah hears the noise of </a:t>
            </a:r>
            <a:r>
              <a:rPr lang="en-US" sz="3200" b="1" dirty="0" err="1"/>
              <a:t>Joash’s</a:t>
            </a:r>
            <a:r>
              <a:rPr lang="en-US" sz="3200" b="1" dirty="0"/>
              <a:t> coronation (23:12-13)</a:t>
            </a:r>
          </a:p>
          <a:p>
            <a:pPr marL="519113" lvl="1" indent="-284163"/>
            <a:r>
              <a:rPr lang="en-US" sz="2800" i="1" dirty="0">
                <a:solidFill>
                  <a:srgbClr val="800000"/>
                </a:solidFill>
                <a:effectLst>
                  <a:outerShdw blurRad="38100" dist="38100" dir="2700000" algn="tl">
                    <a:srgbClr val="000000">
                      <a:alpha val="43137"/>
                    </a:srgbClr>
                  </a:outerShdw>
                </a:effectLst>
              </a:rPr>
              <a:t>She enters the temple and sees her young grandson </a:t>
            </a:r>
            <a:r>
              <a:rPr lang="en-US" sz="2800" i="1" dirty="0" err="1">
                <a:solidFill>
                  <a:srgbClr val="800000"/>
                </a:solidFill>
                <a:effectLst>
                  <a:outerShdw blurRad="38100" dist="38100" dir="2700000" algn="tl">
                    <a:srgbClr val="000000">
                      <a:alpha val="43137"/>
                    </a:srgbClr>
                  </a:outerShdw>
                </a:effectLst>
              </a:rPr>
              <a:t>Joash</a:t>
            </a:r>
            <a:r>
              <a:rPr lang="en-US" sz="2800" i="1" dirty="0">
                <a:solidFill>
                  <a:srgbClr val="800000"/>
                </a:solidFill>
                <a:effectLst>
                  <a:outerShdw blurRad="38100" dist="38100" dir="2700000" algn="tl">
                    <a:srgbClr val="000000">
                      <a:alpha val="43137"/>
                    </a:srgbClr>
                  </a:outerShdw>
                </a:effectLst>
              </a:rPr>
              <a:t> crowned and the military leaders celebrating with all the people.</a:t>
            </a:r>
          </a:p>
          <a:p>
            <a:pPr marL="519113" lvl="1" indent="-284163"/>
            <a:r>
              <a:rPr lang="en-US" sz="2800" i="1" dirty="0">
                <a:solidFill>
                  <a:srgbClr val="800000"/>
                </a:solidFill>
                <a:effectLst>
                  <a:outerShdw blurRad="38100" dist="38100" dir="2700000" algn="tl">
                    <a:srgbClr val="000000">
                      <a:alpha val="43137"/>
                    </a:srgbClr>
                  </a:outerShdw>
                </a:effectLst>
              </a:rPr>
              <a:t>Athaliah tears her clothes and cries, “Treason!”</a:t>
            </a:r>
          </a:p>
          <a:p>
            <a:r>
              <a:rPr lang="en-US" sz="3200" b="1" dirty="0"/>
              <a:t>Jehoiada orders her execution (23:14-15)</a:t>
            </a:r>
          </a:p>
          <a:p>
            <a:pPr marL="519113" lvl="1" indent="-284163"/>
            <a:r>
              <a:rPr lang="en-US" sz="2800" i="1" dirty="0">
                <a:solidFill>
                  <a:srgbClr val="800000"/>
                </a:solidFill>
                <a:effectLst>
                  <a:outerShdw blurRad="38100" dist="38100" dir="2700000" algn="tl">
                    <a:srgbClr val="000000">
                      <a:alpha val="43137"/>
                    </a:srgbClr>
                  </a:outerShdw>
                </a:effectLst>
              </a:rPr>
              <a:t>He instructs the captains to remove her from the temple so as not to defile the Lord’s house.</a:t>
            </a:r>
          </a:p>
          <a:p>
            <a:pPr marL="519113" lvl="1" indent="-284163"/>
            <a:r>
              <a:rPr lang="en-US" sz="2800" i="1" dirty="0">
                <a:solidFill>
                  <a:srgbClr val="800000"/>
                </a:solidFill>
                <a:effectLst>
                  <a:outerShdw blurRad="38100" dist="38100" dir="2700000" algn="tl">
                    <a:srgbClr val="000000">
                      <a:alpha val="43137"/>
                    </a:srgbClr>
                  </a:outerShdw>
                </a:effectLst>
              </a:rPr>
              <a:t>Her followers were also to be slain.</a:t>
            </a:r>
          </a:p>
          <a:p>
            <a:pPr marL="519113" lvl="1" indent="-284163"/>
            <a:r>
              <a:rPr lang="en-US" sz="2800" i="1" dirty="0">
                <a:solidFill>
                  <a:srgbClr val="800000"/>
                </a:solidFill>
                <a:effectLst>
                  <a:outerShdw blurRad="38100" dist="38100" dir="2700000" algn="tl">
                    <a:srgbClr val="000000">
                      <a:alpha val="43137"/>
                    </a:srgbClr>
                  </a:outerShdw>
                </a:effectLst>
              </a:rPr>
              <a:t>She is taken to the Horse Gate by the king’s house and killed there.</a:t>
            </a:r>
          </a:p>
        </p:txBody>
      </p:sp>
    </p:spTree>
    <p:extLst>
      <p:ext uri="{BB962C8B-B14F-4D97-AF65-F5344CB8AC3E}">
        <p14:creationId xmlns:p14="http://schemas.microsoft.com/office/powerpoint/2010/main" val="242745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44FC-F957-8DB5-CDF2-220FBD1F9EE7}"/>
              </a:ext>
            </a:extLst>
          </p:cNvPr>
          <p:cNvSpPr>
            <a:spLocks noGrp="1"/>
          </p:cNvSpPr>
          <p:nvPr>
            <p:ph type="title"/>
          </p:nvPr>
        </p:nvSpPr>
        <p:spPr>
          <a:xfrm>
            <a:off x="628650" y="229202"/>
            <a:ext cx="7886700" cy="919975"/>
          </a:xfrm>
        </p:spPr>
        <p:txBody>
          <a:bodyPr/>
          <a:lstStyle/>
          <a:p>
            <a:pPr algn="ctr"/>
            <a:r>
              <a:rPr lang="en-US" dirty="0">
                <a:latin typeface="Eras Demi ITC" panose="020B0805030504020804" pitchFamily="34" charset="0"/>
              </a:rPr>
              <a:t>Lesson for Today</a:t>
            </a:r>
          </a:p>
        </p:txBody>
      </p:sp>
      <p:sp>
        <p:nvSpPr>
          <p:cNvPr id="3" name="Content Placeholder 2">
            <a:extLst>
              <a:ext uri="{FF2B5EF4-FFF2-40B4-BE49-F238E27FC236}">
                <a16:creationId xmlns:a16="http://schemas.microsoft.com/office/drawing/2014/main" id="{BFCA97E3-D7F2-76FD-E59B-6A4B79B89884}"/>
              </a:ext>
            </a:extLst>
          </p:cNvPr>
          <p:cNvSpPr>
            <a:spLocks noGrp="1"/>
          </p:cNvSpPr>
          <p:nvPr>
            <p:ph idx="1"/>
          </p:nvPr>
        </p:nvSpPr>
        <p:spPr>
          <a:xfrm>
            <a:off x="327453" y="1519882"/>
            <a:ext cx="8668265" cy="5464039"/>
          </a:xfrm>
        </p:spPr>
        <p:txBody>
          <a:bodyPr>
            <a:normAutofit/>
          </a:bodyPr>
          <a:lstStyle/>
          <a:p>
            <a:r>
              <a:rPr lang="en-US" sz="3200" b="1" dirty="0"/>
              <a:t>As in the case of Jehoiada anointing </a:t>
            </a:r>
            <a:r>
              <a:rPr lang="en-US" sz="3200" b="1" dirty="0" err="1"/>
              <a:t>Joash</a:t>
            </a:r>
            <a:r>
              <a:rPr lang="en-US" sz="3200" b="1" dirty="0"/>
              <a:t>, it requires both wisdom and courage to do God’s will in difficult times. </a:t>
            </a:r>
          </a:p>
          <a:p>
            <a:pPr marL="519113" lvl="1" indent="-284163"/>
            <a:r>
              <a:rPr lang="en-US" sz="3000" i="1" dirty="0">
                <a:solidFill>
                  <a:srgbClr val="800000"/>
                </a:solidFill>
                <a:effectLst>
                  <a:outerShdw blurRad="38100" dist="38100" dir="2700000" algn="tl">
                    <a:srgbClr val="000000">
                      <a:alpha val="43137"/>
                    </a:srgbClr>
                  </a:outerShdw>
                </a:effectLst>
              </a:rPr>
              <a:t>We must stand courageously (1 Corinthians 16:13).</a:t>
            </a:r>
          </a:p>
          <a:p>
            <a:pPr marL="519113" lvl="1" indent="-284163"/>
            <a:r>
              <a:rPr lang="en-US" sz="3000" i="1" dirty="0">
                <a:solidFill>
                  <a:srgbClr val="800000"/>
                </a:solidFill>
                <a:effectLst>
                  <a:outerShdw blurRad="38100" dist="38100" dir="2700000" algn="tl">
                    <a:srgbClr val="000000">
                      <a:alpha val="43137"/>
                    </a:srgbClr>
                  </a:outerShdw>
                </a:effectLst>
              </a:rPr>
              <a:t>We must have moral and spiritual resolve, an understanding of the risks involved, a wise plan of action, and complete trust in God (Esther 4:9-16; Acts 4:19-20; 5:28-29).</a:t>
            </a:r>
          </a:p>
        </p:txBody>
      </p:sp>
    </p:spTree>
    <p:extLst>
      <p:ext uri="{BB962C8B-B14F-4D97-AF65-F5344CB8AC3E}">
        <p14:creationId xmlns:p14="http://schemas.microsoft.com/office/powerpoint/2010/main" val="183995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B1A881-3EA9-C3E5-7068-2B30614089DF}"/>
              </a:ext>
            </a:extLst>
          </p:cNvPr>
          <p:cNvPicPr>
            <a:picLocks noChangeAspect="1"/>
          </p:cNvPicPr>
          <p:nvPr/>
        </p:nvPicPr>
        <p:blipFill>
          <a:blip r:embed="rId3"/>
          <a:stretch>
            <a:fillRect/>
          </a:stretch>
        </p:blipFill>
        <p:spPr>
          <a:xfrm>
            <a:off x="0" y="1359243"/>
            <a:ext cx="9144000" cy="5412260"/>
          </a:xfrm>
          <a:prstGeom prst="rect">
            <a:avLst/>
          </a:prstGeom>
        </p:spPr>
      </p:pic>
      <p:sp>
        <p:nvSpPr>
          <p:cNvPr id="2" name="Title 1"/>
          <p:cNvSpPr>
            <a:spLocks noGrp="1"/>
          </p:cNvSpPr>
          <p:nvPr>
            <p:ph type="title"/>
          </p:nvPr>
        </p:nvSpPr>
        <p:spPr>
          <a:xfrm>
            <a:off x="265670" y="377192"/>
            <a:ext cx="8612660" cy="857250"/>
          </a:xfrm>
        </p:spPr>
        <p:txBody>
          <a:bodyPr>
            <a:normAutofit/>
          </a:bodyPr>
          <a:lstStyle/>
          <a:p>
            <a:pPr algn="ctr"/>
            <a:r>
              <a:rPr lang="en-US" b="1" dirty="0">
                <a:effectLst>
                  <a:outerShdw blurRad="38100" dist="38100" dir="2700000" algn="tl">
                    <a:srgbClr val="000000">
                      <a:alpha val="43137"/>
                    </a:srgbClr>
                  </a:outerShdw>
                </a:effectLst>
              </a:rPr>
              <a:t>17 Periods of Bible History</a:t>
            </a:r>
          </a:p>
        </p:txBody>
      </p:sp>
      <p:sp>
        <p:nvSpPr>
          <p:cNvPr id="3" name="Content Placeholder 2"/>
          <p:cNvSpPr>
            <a:spLocks noGrp="1"/>
          </p:cNvSpPr>
          <p:nvPr>
            <p:ph idx="1"/>
          </p:nvPr>
        </p:nvSpPr>
        <p:spPr>
          <a:xfrm>
            <a:off x="949561" y="2149346"/>
            <a:ext cx="3622440" cy="3952131"/>
          </a:xfrm>
        </p:spPr>
        <p:txBody>
          <a:bodyPr>
            <a:normAutofit lnSpcReduction="10000"/>
          </a:bodyPr>
          <a:lstStyle/>
          <a:p>
            <a:pPr>
              <a:spcBef>
                <a:spcPts val="225"/>
              </a:spcBef>
            </a:pPr>
            <a:r>
              <a:rPr lang="en-US" dirty="0"/>
              <a:t>Before the flood</a:t>
            </a:r>
          </a:p>
          <a:p>
            <a:pPr>
              <a:spcBef>
                <a:spcPts val="225"/>
              </a:spcBef>
            </a:pPr>
            <a:r>
              <a:rPr lang="en-US" dirty="0"/>
              <a:t>Flood</a:t>
            </a:r>
          </a:p>
          <a:p>
            <a:pPr>
              <a:spcBef>
                <a:spcPts val="225"/>
              </a:spcBef>
            </a:pPr>
            <a:r>
              <a:rPr lang="en-US" dirty="0"/>
              <a:t>Scattering of the people</a:t>
            </a:r>
          </a:p>
          <a:p>
            <a:pPr>
              <a:spcBef>
                <a:spcPts val="225"/>
              </a:spcBef>
            </a:pPr>
            <a:r>
              <a:rPr lang="en-US" dirty="0"/>
              <a:t>Patriarchs</a:t>
            </a:r>
          </a:p>
          <a:p>
            <a:pPr>
              <a:spcBef>
                <a:spcPts val="225"/>
              </a:spcBef>
            </a:pPr>
            <a:r>
              <a:rPr lang="en-US" dirty="0"/>
              <a:t>Exodus</a:t>
            </a:r>
          </a:p>
          <a:p>
            <a:pPr>
              <a:spcBef>
                <a:spcPts val="225"/>
              </a:spcBef>
            </a:pPr>
            <a:r>
              <a:rPr lang="en-US" dirty="0"/>
              <a:t>Wandering in wilderness</a:t>
            </a:r>
          </a:p>
          <a:p>
            <a:pPr>
              <a:spcBef>
                <a:spcPts val="225"/>
              </a:spcBef>
            </a:pPr>
            <a:r>
              <a:rPr lang="en-US" dirty="0"/>
              <a:t>Invasion &amp; conquest</a:t>
            </a:r>
          </a:p>
          <a:p>
            <a:pPr>
              <a:spcBef>
                <a:spcPts val="225"/>
              </a:spcBef>
            </a:pPr>
            <a:r>
              <a:rPr lang="en-US" dirty="0"/>
              <a:t>Judges</a:t>
            </a:r>
            <a:endParaRPr lang="en-US" sz="2400" dirty="0"/>
          </a:p>
        </p:txBody>
      </p:sp>
      <p:sp>
        <p:nvSpPr>
          <p:cNvPr id="4" name="Content Placeholder 2"/>
          <p:cNvSpPr txBox="1">
            <a:spLocks/>
          </p:cNvSpPr>
          <p:nvPr/>
        </p:nvSpPr>
        <p:spPr bwMode="auto">
          <a:xfrm>
            <a:off x="4784624" y="1878195"/>
            <a:ext cx="3622440" cy="395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50" indent="-234950">
              <a:lnSpc>
                <a:spcPct val="90000"/>
              </a:lnSpc>
              <a:spcBef>
                <a:spcPts val="225"/>
              </a:spcBef>
            </a:pPr>
            <a:r>
              <a:rPr lang="en-US" sz="2800" dirty="0"/>
              <a:t>United kingdom</a:t>
            </a:r>
          </a:p>
          <a:p>
            <a:pPr marL="234950" indent="-234950">
              <a:lnSpc>
                <a:spcPct val="90000"/>
              </a:lnSpc>
              <a:spcBef>
                <a:spcPts val="225"/>
              </a:spcBef>
            </a:pPr>
            <a:r>
              <a:rPr lang="en-US" sz="2800" dirty="0"/>
              <a:t>Divided kingdom</a:t>
            </a:r>
          </a:p>
          <a:p>
            <a:pPr marL="234950" indent="-234950">
              <a:lnSpc>
                <a:spcPct val="90000"/>
              </a:lnSpc>
              <a:spcBef>
                <a:spcPts val="225"/>
              </a:spcBef>
            </a:pPr>
            <a:r>
              <a:rPr lang="en-US" sz="2800" dirty="0"/>
              <a:t>Judah alone</a:t>
            </a:r>
          </a:p>
          <a:p>
            <a:pPr marL="234950" indent="-234950">
              <a:lnSpc>
                <a:spcPct val="90000"/>
              </a:lnSpc>
              <a:spcBef>
                <a:spcPts val="225"/>
              </a:spcBef>
            </a:pPr>
            <a:r>
              <a:rPr lang="en-US" sz="2800" dirty="0"/>
              <a:t>Captivity</a:t>
            </a:r>
          </a:p>
          <a:p>
            <a:pPr marL="234950" indent="-234950">
              <a:lnSpc>
                <a:spcPct val="90000"/>
              </a:lnSpc>
              <a:spcBef>
                <a:spcPts val="225"/>
              </a:spcBef>
            </a:pPr>
            <a:r>
              <a:rPr lang="en-US" sz="2800" dirty="0"/>
              <a:t>Return from captivity</a:t>
            </a:r>
          </a:p>
          <a:p>
            <a:pPr marL="234950" indent="-234950">
              <a:lnSpc>
                <a:spcPct val="90000"/>
              </a:lnSpc>
              <a:spcBef>
                <a:spcPts val="225"/>
              </a:spcBef>
            </a:pPr>
            <a:r>
              <a:rPr lang="en-US" sz="2800" dirty="0"/>
              <a:t>Years of silence</a:t>
            </a:r>
          </a:p>
          <a:p>
            <a:pPr marL="234950" indent="-234950">
              <a:lnSpc>
                <a:spcPct val="90000"/>
              </a:lnSpc>
              <a:spcBef>
                <a:spcPts val="225"/>
              </a:spcBef>
            </a:pPr>
            <a:r>
              <a:rPr lang="en-US" sz="2800" dirty="0"/>
              <a:t>Life of Christ</a:t>
            </a:r>
          </a:p>
          <a:p>
            <a:pPr marL="234950" indent="-234950">
              <a:lnSpc>
                <a:spcPct val="90000"/>
              </a:lnSpc>
              <a:spcBef>
                <a:spcPts val="225"/>
              </a:spcBef>
            </a:pPr>
            <a:r>
              <a:rPr lang="en-US" sz="2800" dirty="0"/>
              <a:t>Early church</a:t>
            </a:r>
          </a:p>
          <a:p>
            <a:pPr marL="234950" indent="-234950">
              <a:lnSpc>
                <a:spcPct val="90000"/>
              </a:lnSpc>
              <a:spcBef>
                <a:spcPts val="225"/>
              </a:spcBef>
            </a:pPr>
            <a:r>
              <a:rPr lang="en-US" sz="2800" dirty="0"/>
              <a:t>Letters to Christians</a:t>
            </a:r>
          </a:p>
        </p:txBody>
      </p:sp>
      <p:sp>
        <p:nvSpPr>
          <p:cNvPr id="7" name="Rectangle: Rounded Corners 6">
            <a:extLst>
              <a:ext uri="{FF2B5EF4-FFF2-40B4-BE49-F238E27FC236}">
                <a16:creationId xmlns:a16="http://schemas.microsoft.com/office/drawing/2014/main" id="{79F62101-08D7-FE34-AA19-C700B5A68ECD}"/>
              </a:ext>
            </a:extLst>
          </p:cNvPr>
          <p:cNvSpPr/>
          <p:nvPr/>
        </p:nvSpPr>
        <p:spPr>
          <a:xfrm>
            <a:off x="4784621" y="2273642"/>
            <a:ext cx="2925995" cy="444844"/>
          </a:xfrm>
          <a:prstGeom prst="roundRect">
            <a:avLst/>
          </a:prstGeom>
          <a:solidFill>
            <a:srgbClr val="FFFF00">
              <a:alpha val="8000"/>
            </a:srgb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0228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84DAEB-A8DA-4D8A-E1D6-D75DA7299241}"/>
              </a:ext>
            </a:extLst>
          </p:cNvPr>
          <p:cNvPicPr>
            <a:picLocks noChangeAspect="1"/>
          </p:cNvPicPr>
          <p:nvPr/>
        </p:nvPicPr>
        <p:blipFill>
          <a:blip r:embed="rId3"/>
          <a:stretch>
            <a:fillRect/>
          </a:stretch>
        </p:blipFill>
        <p:spPr>
          <a:xfrm>
            <a:off x="4715290" y="1439853"/>
            <a:ext cx="4428710" cy="5329271"/>
          </a:xfrm>
          <a:prstGeom prst="rect">
            <a:avLst/>
          </a:prstGeom>
        </p:spPr>
      </p:pic>
      <p:sp>
        <p:nvSpPr>
          <p:cNvPr id="2" name="Title 1">
            <a:extLst>
              <a:ext uri="{FF2B5EF4-FFF2-40B4-BE49-F238E27FC236}">
                <a16:creationId xmlns:a16="http://schemas.microsoft.com/office/drawing/2014/main" id="{B95E44FC-F957-8DB5-CDF2-220FBD1F9EE7}"/>
              </a:ext>
            </a:extLst>
          </p:cNvPr>
          <p:cNvSpPr>
            <a:spLocks noGrp="1"/>
          </p:cNvSpPr>
          <p:nvPr>
            <p:ph type="title"/>
          </p:nvPr>
        </p:nvSpPr>
        <p:spPr>
          <a:xfrm>
            <a:off x="451574" y="372900"/>
            <a:ext cx="8531788" cy="1137851"/>
          </a:xfrm>
        </p:spPr>
        <p:txBody>
          <a:bodyPr>
            <a:normAutofit/>
          </a:bodyPr>
          <a:lstStyle/>
          <a:p>
            <a:r>
              <a:rPr lang="en-US" b="1" dirty="0">
                <a:latin typeface="Eras Demi ITC" panose="020B0805030504020804" pitchFamily="34" charset="0"/>
              </a:rPr>
              <a:t>Divided Kingdom: </a:t>
            </a:r>
            <a:r>
              <a:rPr lang="en-US" b="1">
                <a:latin typeface="Eras Demi ITC" panose="020B0805030504020804" pitchFamily="34" charset="0"/>
              </a:rPr>
              <a:t>Lesson 19</a:t>
            </a:r>
            <a:endParaRPr lang="en-US" dirty="0">
              <a:latin typeface="Eras Demi ITC" panose="020B0805030504020804" pitchFamily="34" charset="0"/>
            </a:endParaRPr>
          </a:p>
        </p:txBody>
      </p:sp>
      <p:sp>
        <p:nvSpPr>
          <p:cNvPr id="3" name="Content Placeholder 2">
            <a:extLst>
              <a:ext uri="{FF2B5EF4-FFF2-40B4-BE49-F238E27FC236}">
                <a16:creationId xmlns:a16="http://schemas.microsoft.com/office/drawing/2014/main" id="{BFCA97E3-D7F2-76FD-E59B-6A4B79B89884}"/>
              </a:ext>
            </a:extLst>
          </p:cNvPr>
          <p:cNvSpPr>
            <a:spLocks noGrp="1"/>
          </p:cNvSpPr>
          <p:nvPr>
            <p:ph idx="1"/>
          </p:nvPr>
        </p:nvSpPr>
        <p:spPr>
          <a:xfrm>
            <a:off x="451574" y="1439853"/>
            <a:ext cx="4688837" cy="5507021"/>
          </a:xfrm>
        </p:spPr>
        <p:txBody>
          <a:bodyPr>
            <a:normAutofit/>
          </a:bodyPr>
          <a:lstStyle/>
          <a:p>
            <a:r>
              <a:rPr lang="en-US" sz="3600" b="1" dirty="0"/>
              <a:t>The Assyrian Empire</a:t>
            </a:r>
          </a:p>
          <a:p>
            <a:r>
              <a:rPr lang="en-US" sz="3600" b="1" dirty="0"/>
              <a:t>Hazael Cuts Israel Short</a:t>
            </a:r>
          </a:p>
          <a:p>
            <a:r>
              <a:rPr lang="en-US" sz="3600" b="1" dirty="0"/>
              <a:t>Jehoiada Enthrones </a:t>
            </a:r>
            <a:r>
              <a:rPr lang="en-US" sz="3600" b="1" dirty="0" err="1"/>
              <a:t>Joash</a:t>
            </a:r>
            <a:endParaRPr lang="en-US" sz="3600" b="1" dirty="0"/>
          </a:p>
          <a:p>
            <a:r>
              <a:rPr lang="en-US" sz="3600" b="1" dirty="0"/>
              <a:t>Athaliah Is Executed</a:t>
            </a:r>
          </a:p>
          <a:p>
            <a:pPr marL="457200" lvl="1" indent="0">
              <a:buNone/>
            </a:pPr>
            <a:r>
              <a:rPr lang="en-US" sz="3200" b="1" dirty="0">
                <a:solidFill>
                  <a:srgbClr val="800000"/>
                </a:solidFill>
              </a:rPr>
              <a:t>2 Kings 10:31-33   </a:t>
            </a:r>
          </a:p>
          <a:p>
            <a:pPr marL="457200" lvl="1" indent="0">
              <a:buNone/>
            </a:pPr>
            <a:r>
              <a:rPr lang="en-US" sz="3200" b="1" dirty="0">
                <a:solidFill>
                  <a:srgbClr val="800000"/>
                </a:solidFill>
              </a:rPr>
              <a:t>2 Kings 11:4-16</a:t>
            </a:r>
          </a:p>
          <a:p>
            <a:pPr marL="457200" lvl="1" indent="0">
              <a:buNone/>
            </a:pPr>
            <a:r>
              <a:rPr lang="en-US" sz="3200" b="1" dirty="0">
                <a:solidFill>
                  <a:srgbClr val="800000"/>
                </a:solidFill>
              </a:rPr>
              <a:t>2 Chronicles 23:1-15</a:t>
            </a:r>
          </a:p>
        </p:txBody>
      </p:sp>
    </p:spTree>
    <p:extLst>
      <p:ext uri="{BB962C8B-B14F-4D97-AF65-F5344CB8AC3E}">
        <p14:creationId xmlns:p14="http://schemas.microsoft.com/office/powerpoint/2010/main" val="149209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a:bodyPr>
          <a:lstStyle/>
          <a:p>
            <a:pPr algn="ct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199251" y="1399540"/>
            <a:ext cx="8635830" cy="5497892"/>
          </a:xfrm>
        </p:spPr>
        <p:txBody>
          <a:bodyPr>
            <a:normAutofit/>
          </a:bodyPr>
          <a:lstStyle/>
          <a:p>
            <a:endParaRPr lang="en-US" sz="3200" i="1" dirty="0">
              <a:solidFill>
                <a:srgbClr val="800000"/>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17492349-5C11-E3A8-EDEF-FE768298077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1" y="135925"/>
            <a:ext cx="9292281" cy="6586152"/>
          </a:xfrm>
          <a:prstGeom prst="rect">
            <a:avLst/>
          </a:prstGeom>
        </p:spPr>
      </p:pic>
      <p:sp>
        <p:nvSpPr>
          <p:cNvPr id="5" name="Oval 4">
            <a:extLst>
              <a:ext uri="{FF2B5EF4-FFF2-40B4-BE49-F238E27FC236}">
                <a16:creationId xmlns:a16="http://schemas.microsoft.com/office/drawing/2014/main" id="{BD9B916A-35AA-78D2-22A2-E5334EB3F2F5}"/>
              </a:ext>
            </a:extLst>
          </p:cNvPr>
          <p:cNvSpPr/>
          <p:nvPr/>
        </p:nvSpPr>
        <p:spPr>
          <a:xfrm>
            <a:off x="2209800" y="4499042"/>
            <a:ext cx="1070918" cy="1049143"/>
          </a:xfrm>
          <a:prstGeom prst="ellipse">
            <a:avLst/>
          </a:prstGeom>
          <a:solidFill>
            <a:srgbClr val="FFFF00">
              <a:alpha val="19000"/>
            </a:srgbClr>
          </a:solid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EEE76-6DCE-1008-1111-B1499BB85A47}"/>
              </a:ext>
            </a:extLst>
          </p:cNvPr>
          <p:cNvSpPr/>
          <p:nvPr/>
        </p:nvSpPr>
        <p:spPr>
          <a:xfrm>
            <a:off x="2561967" y="5411395"/>
            <a:ext cx="984422" cy="1049143"/>
          </a:xfrm>
          <a:prstGeom prst="ellipse">
            <a:avLst/>
          </a:prstGeom>
          <a:solidFill>
            <a:srgbClr val="FFFF00">
              <a:alpha val="19000"/>
            </a:srgbClr>
          </a:solid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16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ssyria - Jatland Wiki">
            <a:extLst>
              <a:ext uri="{FF2B5EF4-FFF2-40B4-BE49-F238E27FC236}">
                <a16:creationId xmlns:a16="http://schemas.microsoft.com/office/drawing/2014/main" id="{B65011F6-C8C8-2469-FEE0-71851403A2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780" b="9091"/>
          <a:stretch/>
        </p:blipFill>
        <p:spPr bwMode="auto">
          <a:xfrm>
            <a:off x="-172994" y="0"/>
            <a:ext cx="9873048" cy="70915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CAAB1A3-D148-76AF-661A-CF699690CD45}"/>
              </a:ext>
            </a:extLst>
          </p:cNvPr>
          <p:cNvSpPr/>
          <p:nvPr/>
        </p:nvSpPr>
        <p:spPr>
          <a:xfrm>
            <a:off x="0" y="0"/>
            <a:ext cx="2681416" cy="73251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4818BD63-8348-EEF7-BD0E-F32EEE5D9E6D}"/>
              </a:ext>
            </a:extLst>
          </p:cNvPr>
          <p:cNvSpPr txBox="1"/>
          <p:nvPr/>
        </p:nvSpPr>
        <p:spPr>
          <a:xfrm>
            <a:off x="172994" y="0"/>
            <a:ext cx="2335427" cy="1754326"/>
          </a:xfrm>
          <a:prstGeom prst="rect">
            <a:avLst/>
          </a:prstGeom>
          <a:noFill/>
        </p:spPr>
        <p:txBody>
          <a:bodyPr wrap="square" rtlCol="0">
            <a:spAutoFit/>
          </a:bodyPr>
          <a:lstStyle/>
          <a:p>
            <a:pPr algn="ctr">
              <a:lnSpc>
                <a:spcPct val="90000"/>
              </a:lnSpc>
            </a:pPr>
            <a:r>
              <a:rPr lang="en-US" sz="4000" b="1" dirty="0"/>
              <a:t>The Assyrian Empire</a:t>
            </a:r>
          </a:p>
        </p:txBody>
      </p:sp>
      <p:sp>
        <p:nvSpPr>
          <p:cNvPr id="4" name="TextBox 3">
            <a:extLst>
              <a:ext uri="{FF2B5EF4-FFF2-40B4-BE49-F238E27FC236}">
                <a16:creationId xmlns:a16="http://schemas.microsoft.com/office/drawing/2014/main" id="{5FF2BDD0-D798-E119-FF20-87A933CA10C0}"/>
              </a:ext>
            </a:extLst>
          </p:cNvPr>
          <p:cNvSpPr txBox="1"/>
          <p:nvPr/>
        </p:nvSpPr>
        <p:spPr>
          <a:xfrm>
            <a:off x="0" y="1691262"/>
            <a:ext cx="2508421" cy="5326073"/>
          </a:xfrm>
          <a:prstGeom prst="rect">
            <a:avLst/>
          </a:prstGeom>
          <a:noFill/>
        </p:spPr>
        <p:txBody>
          <a:bodyPr wrap="square" rtlCol="0">
            <a:spAutoFit/>
          </a:bodyPr>
          <a:lstStyle/>
          <a:p>
            <a:pPr marL="214313" indent="-214313">
              <a:lnSpc>
                <a:spcPct val="90000"/>
              </a:lnSpc>
              <a:spcAft>
                <a:spcPts val="300"/>
              </a:spcAft>
              <a:buFont typeface="Arial" panose="020B0604020202020204" pitchFamily="34" charset="0"/>
              <a:buChar char="•"/>
            </a:pPr>
            <a:r>
              <a:rPr lang="en-US" sz="2600" b="1" dirty="0"/>
              <a:t>Capital = Nineveh</a:t>
            </a:r>
          </a:p>
          <a:p>
            <a:pPr marL="214313" indent="-214313">
              <a:lnSpc>
                <a:spcPct val="90000"/>
              </a:lnSpc>
              <a:spcAft>
                <a:spcPts val="300"/>
              </a:spcAft>
              <a:buFont typeface="Arial" panose="020B0604020202020204" pitchFamily="34" charset="0"/>
              <a:buChar char="•"/>
            </a:pPr>
            <a:r>
              <a:rPr lang="en-US" sz="2600" b="1" dirty="0"/>
              <a:t>NE of Israel </a:t>
            </a:r>
          </a:p>
          <a:p>
            <a:pPr marL="214313" indent="-214313">
              <a:lnSpc>
                <a:spcPct val="90000"/>
              </a:lnSpc>
              <a:spcAft>
                <a:spcPts val="300"/>
              </a:spcAft>
              <a:buFont typeface="Arial" panose="020B0604020202020204" pitchFamily="34" charset="0"/>
              <a:buChar char="•"/>
            </a:pPr>
            <a:r>
              <a:rPr lang="en-US" sz="2600" b="1" dirty="0"/>
              <a:t>Developed into a mighty empire</a:t>
            </a:r>
          </a:p>
          <a:p>
            <a:pPr marL="214313" indent="-214313">
              <a:lnSpc>
                <a:spcPct val="90000"/>
              </a:lnSpc>
              <a:spcAft>
                <a:spcPts val="300"/>
              </a:spcAft>
              <a:buFont typeface="Arial" panose="020B0604020202020204" pitchFamily="34" charset="0"/>
              <a:buChar char="•"/>
            </a:pPr>
            <a:r>
              <a:rPr lang="en-US" sz="2600" b="1" dirty="0"/>
              <a:t>God used as a judgment tool</a:t>
            </a:r>
          </a:p>
          <a:p>
            <a:pPr marL="214313" indent="-214313">
              <a:lnSpc>
                <a:spcPct val="90000"/>
              </a:lnSpc>
              <a:spcAft>
                <a:spcPts val="300"/>
              </a:spcAft>
              <a:buFont typeface="Arial" panose="020B0604020202020204" pitchFamily="34" charset="0"/>
              <a:buChar char="•"/>
            </a:pPr>
            <a:r>
              <a:rPr lang="en-US" sz="2600" b="1" dirty="0"/>
              <a:t>Egypt was Assyria’s rival</a:t>
            </a:r>
          </a:p>
          <a:p>
            <a:pPr marL="214313" indent="-214313">
              <a:lnSpc>
                <a:spcPct val="90000"/>
              </a:lnSpc>
              <a:spcAft>
                <a:spcPts val="300"/>
              </a:spcAft>
              <a:buFont typeface="Arial" panose="020B0604020202020204" pitchFamily="34" charset="0"/>
              <a:buChar char="•"/>
            </a:pPr>
            <a:r>
              <a:rPr lang="en-US" sz="2600" b="1" dirty="0"/>
              <a:t>Jehu interacted with King Shalmaneser III of Assyria.</a:t>
            </a:r>
          </a:p>
        </p:txBody>
      </p:sp>
      <p:sp>
        <p:nvSpPr>
          <p:cNvPr id="5" name="Oval 4">
            <a:extLst>
              <a:ext uri="{FF2B5EF4-FFF2-40B4-BE49-F238E27FC236}">
                <a16:creationId xmlns:a16="http://schemas.microsoft.com/office/drawing/2014/main" id="{C59504FC-84F5-CF31-C8F7-E32440CE77F2}"/>
              </a:ext>
            </a:extLst>
          </p:cNvPr>
          <p:cNvSpPr/>
          <p:nvPr/>
        </p:nvSpPr>
        <p:spPr>
          <a:xfrm>
            <a:off x="6783859" y="803189"/>
            <a:ext cx="1495168" cy="432487"/>
          </a:xfrm>
          <a:prstGeom prst="ellipse">
            <a:avLst/>
          </a:prstGeom>
          <a:solidFill>
            <a:srgbClr val="FFFF00">
              <a:alpha val="12000"/>
            </a:srgbClr>
          </a:solid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54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a:bodyPr>
          <a:lstStyle/>
          <a:p>
            <a:pPr algn="ctr"/>
            <a:r>
              <a:rPr lang="en-US" dirty="0">
                <a:latin typeface="Eras Demi ITC" panose="020B0805030504020804" pitchFamily="34" charset="0"/>
              </a:rPr>
              <a:t> </a:t>
            </a:r>
            <a:r>
              <a:rPr lang="en-US" sz="4200" dirty="0">
                <a:latin typeface="Eras Demi ITC" panose="020B0805030504020804" pitchFamily="34" charset="0"/>
              </a:rPr>
              <a:t>The Assyrian Empire</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39810" y="1310680"/>
            <a:ext cx="8563233" cy="5497892"/>
          </a:xfrm>
        </p:spPr>
        <p:txBody>
          <a:bodyPr>
            <a:normAutofit lnSpcReduction="10000"/>
          </a:bodyPr>
          <a:lstStyle/>
          <a:p>
            <a:r>
              <a:rPr lang="en-US" sz="3200" b="1" dirty="0"/>
              <a:t>Our curriculum pauses the narrative to consider some history of the developing nation of Assyria during this time. </a:t>
            </a:r>
          </a:p>
          <a:p>
            <a:r>
              <a:rPr lang="en-US" sz="3200" b="1" dirty="0"/>
              <a:t>Assyria had been slowly growing NE of Israel.  It would become a key actor on the world stage and in the histories of both Israel and Judah.</a:t>
            </a:r>
          </a:p>
          <a:p>
            <a:r>
              <a:rPr lang="en-US" sz="3200" b="1" dirty="0"/>
              <a:t>Other ancient kingdoms that interacted with Israel/Judah were small (Syria, Moab, Edom, Ammon, Philistia, Phoenicia).</a:t>
            </a:r>
          </a:p>
          <a:p>
            <a:r>
              <a:rPr lang="en-US" sz="3200" b="1" dirty="0"/>
              <a:t>Assyria’s geographical expanse had ebbed and flowed, but about the time Solomon’s kingdom divided, it began to expand.</a:t>
            </a:r>
          </a:p>
        </p:txBody>
      </p:sp>
    </p:spTree>
    <p:extLst>
      <p:ext uri="{BB962C8B-B14F-4D97-AF65-F5344CB8AC3E}">
        <p14:creationId xmlns:p14="http://schemas.microsoft.com/office/powerpoint/2010/main" val="326099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0"/>
            <a:ext cx="9143999" cy="1137851"/>
          </a:xfrm>
        </p:spPr>
        <p:txBody>
          <a:bodyPr>
            <a:normAutofit/>
          </a:bodyPr>
          <a:lstStyle/>
          <a:p>
            <a:pPr algn="ctr"/>
            <a:r>
              <a:rPr lang="en-US" dirty="0">
                <a:latin typeface="Eras Demi ITC" panose="020B0805030504020804" pitchFamily="34" charset="0"/>
              </a:rPr>
              <a:t> </a:t>
            </a:r>
            <a:r>
              <a:rPr lang="en-US" sz="4200" dirty="0">
                <a:latin typeface="Eras Demi ITC" panose="020B0805030504020804" pitchFamily="34" charset="0"/>
              </a:rPr>
              <a:t>The Assyrian Empire</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137851"/>
            <a:ext cx="8699157" cy="5759581"/>
          </a:xfrm>
        </p:spPr>
        <p:txBody>
          <a:bodyPr>
            <a:noAutofit/>
          </a:bodyPr>
          <a:lstStyle/>
          <a:p>
            <a:pPr>
              <a:spcBef>
                <a:spcPts val="300"/>
              </a:spcBef>
            </a:pPr>
            <a:r>
              <a:rPr lang="en-US" sz="3200" b="1" dirty="0"/>
              <a:t>A people known for their cruelty, harshness.</a:t>
            </a:r>
          </a:p>
          <a:p>
            <a:pPr>
              <a:spcBef>
                <a:spcPts val="300"/>
              </a:spcBef>
            </a:pPr>
            <a:r>
              <a:rPr lang="en-US" sz="3200" b="1" dirty="0"/>
              <a:t>Shalmaneser III became the Assyrian king                  (circa 859 BC).</a:t>
            </a:r>
          </a:p>
          <a:p>
            <a:pPr marL="519113" lvl="1" indent="-284163">
              <a:spcBef>
                <a:spcPts val="300"/>
              </a:spcBef>
            </a:pPr>
            <a:r>
              <a:rPr lang="en-US" sz="2800" i="1" dirty="0">
                <a:solidFill>
                  <a:srgbClr val="800000"/>
                </a:solidFill>
                <a:effectLst>
                  <a:outerShdw blurRad="38100" dist="38100" dir="2700000" algn="tl">
                    <a:srgbClr val="000000">
                      <a:alpha val="43137"/>
                    </a:srgbClr>
                  </a:outerShdw>
                </a:effectLst>
              </a:rPr>
              <a:t>Ahab defeated Ben-</a:t>
            </a:r>
            <a:r>
              <a:rPr lang="en-US" sz="2800" i="1" dirty="0" err="1">
                <a:solidFill>
                  <a:srgbClr val="800000"/>
                </a:solidFill>
                <a:effectLst>
                  <a:outerShdw blurRad="38100" dist="38100" dir="2700000" algn="tl">
                    <a:srgbClr val="000000">
                      <a:alpha val="43137"/>
                    </a:srgbClr>
                  </a:outerShdw>
                </a:effectLst>
              </a:rPr>
              <a:t>hadad</a:t>
            </a:r>
            <a:r>
              <a:rPr lang="en-US" sz="2800" i="1" dirty="0">
                <a:solidFill>
                  <a:srgbClr val="800000"/>
                </a:solidFill>
                <a:effectLst>
                  <a:outerShdw blurRad="38100" dist="38100" dir="2700000" algn="tl">
                    <a:srgbClr val="000000">
                      <a:alpha val="43137"/>
                    </a:srgbClr>
                  </a:outerShdw>
                </a:effectLst>
              </a:rPr>
              <a:t> of Syria in battle twice.</a:t>
            </a:r>
          </a:p>
          <a:p>
            <a:pPr marL="519113" lvl="1" indent="-284163">
              <a:spcBef>
                <a:spcPts val="300"/>
              </a:spcBef>
            </a:pPr>
            <a:r>
              <a:rPr lang="en-US" sz="2800" i="1" dirty="0">
                <a:solidFill>
                  <a:srgbClr val="800000"/>
                </a:solidFill>
                <a:effectLst>
                  <a:outerShdw blurRad="38100" dist="38100" dir="2700000" algn="tl">
                    <a:srgbClr val="000000">
                      <a:alpha val="43137"/>
                    </a:srgbClr>
                  </a:outerShdw>
                </a:effectLst>
              </a:rPr>
              <a:t>Ahab died when he fought Ben-</a:t>
            </a:r>
            <a:r>
              <a:rPr lang="en-US" sz="2800" i="1" dirty="0" err="1">
                <a:solidFill>
                  <a:srgbClr val="800000"/>
                </a:solidFill>
                <a:effectLst>
                  <a:outerShdw blurRad="38100" dist="38100" dir="2700000" algn="tl">
                    <a:srgbClr val="000000">
                      <a:alpha val="43137"/>
                    </a:srgbClr>
                  </a:outerShdw>
                </a:effectLst>
              </a:rPr>
              <a:t>hadad</a:t>
            </a:r>
            <a:r>
              <a:rPr lang="en-US" sz="2800" i="1" dirty="0">
                <a:solidFill>
                  <a:srgbClr val="800000"/>
                </a:solidFill>
                <a:effectLst>
                  <a:outerShdw blurRad="38100" dist="38100" dir="2700000" algn="tl">
                    <a:srgbClr val="000000">
                      <a:alpha val="43137"/>
                    </a:srgbClr>
                  </a:outerShdw>
                </a:effectLst>
              </a:rPr>
              <a:t> a third time – this time with the help of Jehoshaphat (1 Kings 22).</a:t>
            </a:r>
          </a:p>
          <a:p>
            <a:pPr marL="519113" lvl="1" indent="-284163">
              <a:spcBef>
                <a:spcPts val="300"/>
              </a:spcBef>
            </a:pPr>
            <a:r>
              <a:rPr lang="en-US" sz="2800" i="1" dirty="0">
                <a:solidFill>
                  <a:srgbClr val="800000"/>
                </a:solidFill>
                <a:effectLst>
                  <a:outerShdw blurRad="38100" dist="38100" dir="2700000" algn="tl">
                    <a:srgbClr val="000000">
                      <a:alpha val="43137"/>
                    </a:srgbClr>
                  </a:outerShdw>
                </a:effectLst>
              </a:rPr>
              <a:t>A few years before Ahab’s death, Shalmaneser invaded Canaan.</a:t>
            </a:r>
          </a:p>
          <a:p>
            <a:pPr marL="519113" lvl="1" indent="-284163">
              <a:spcBef>
                <a:spcPts val="300"/>
              </a:spcBef>
            </a:pPr>
            <a:r>
              <a:rPr lang="en-US" sz="2800" i="1" dirty="0">
                <a:solidFill>
                  <a:srgbClr val="800000"/>
                </a:solidFill>
                <a:effectLst>
                  <a:outerShdw blurRad="38100" dist="38100" dir="2700000" algn="tl">
                    <a:srgbClr val="000000">
                      <a:alpha val="43137"/>
                    </a:srgbClr>
                  </a:outerShdw>
                </a:effectLst>
              </a:rPr>
              <a:t>At that time, Ahab (Israel) &amp; Ben-</a:t>
            </a:r>
            <a:r>
              <a:rPr lang="en-US" sz="2800" i="1" dirty="0" err="1">
                <a:solidFill>
                  <a:srgbClr val="800000"/>
                </a:solidFill>
                <a:effectLst>
                  <a:outerShdw blurRad="38100" dist="38100" dir="2700000" algn="tl">
                    <a:srgbClr val="000000">
                      <a:alpha val="43137"/>
                    </a:srgbClr>
                  </a:outerShdw>
                </a:effectLst>
              </a:rPr>
              <a:t>hadad</a:t>
            </a:r>
            <a:r>
              <a:rPr lang="en-US" sz="2800" i="1" dirty="0">
                <a:solidFill>
                  <a:srgbClr val="800000"/>
                </a:solidFill>
                <a:effectLst>
                  <a:outerShdw blurRad="38100" dist="38100" dir="2700000" algn="tl">
                    <a:srgbClr val="000000">
                      <a:alpha val="43137"/>
                    </a:srgbClr>
                  </a:outerShdw>
                </a:effectLst>
              </a:rPr>
              <a:t> (Syria) put aside their differences and formed a coalition against the Assyrian invasion at the battle of </a:t>
            </a:r>
            <a:r>
              <a:rPr lang="en-US" sz="2800" i="1" dirty="0" err="1">
                <a:solidFill>
                  <a:srgbClr val="800000"/>
                </a:solidFill>
                <a:effectLst>
                  <a:outerShdw blurRad="38100" dist="38100" dir="2700000" algn="tl">
                    <a:srgbClr val="000000">
                      <a:alpha val="43137"/>
                    </a:srgbClr>
                  </a:outerShdw>
                </a:effectLst>
              </a:rPr>
              <a:t>Qarqar</a:t>
            </a:r>
            <a:r>
              <a:rPr lang="en-US" sz="2800" i="1" dirty="0">
                <a:solidFill>
                  <a:srgbClr val="800000"/>
                </a:solidFill>
                <a:effectLst>
                  <a:outerShdw blurRad="38100" dist="38100" dir="2700000" algn="tl">
                    <a:srgbClr val="000000">
                      <a:alpha val="43137"/>
                    </a:srgbClr>
                  </a:outerShdw>
                </a:effectLst>
              </a:rPr>
              <a:t> (853 BC).</a:t>
            </a:r>
          </a:p>
          <a:p>
            <a:pPr marL="519113" lvl="1" indent="-284163">
              <a:spcBef>
                <a:spcPts val="300"/>
              </a:spcBef>
            </a:pPr>
            <a:r>
              <a:rPr lang="en-US" sz="2800" i="1" dirty="0">
                <a:solidFill>
                  <a:srgbClr val="800000"/>
                </a:solidFill>
                <a:effectLst>
                  <a:outerShdw blurRad="38100" dist="38100" dir="2700000" algn="tl">
                    <a:srgbClr val="000000">
                      <a:alpha val="43137"/>
                    </a:srgbClr>
                  </a:outerShdw>
                </a:effectLst>
              </a:rPr>
              <a:t>Shalmaneser defeated the coalition against him, but not decisively enough to expand into Canaan.</a:t>
            </a:r>
          </a:p>
        </p:txBody>
      </p:sp>
    </p:spTree>
    <p:extLst>
      <p:ext uri="{BB962C8B-B14F-4D97-AF65-F5344CB8AC3E}">
        <p14:creationId xmlns:p14="http://schemas.microsoft.com/office/powerpoint/2010/main" val="26182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a:bodyPr>
          <a:lstStyle/>
          <a:p>
            <a:pPr algn="ctr"/>
            <a:r>
              <a:rPr lang="en-US" dirty="0">
                <a:latin typeface="Eras Demi ITC" panose="020B0805030504020804" pitchFamily="34" charset="0"/>
              </a:rPr>
              <a:t> </a:t>
            </a:r>
            <a:r>
              <a:rPr lang="en-US" sz="4200" dirty="0">
                <a:latin typeface="Eras Demi ITC" panose="020B0805030504020804" pitchFamily="34" charset="0"/>
              </a:rPr>
              <a:t>The Assyrian Empire</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399540"/>
            <a:ext cx="8513805" cy="5497892"/>
          </a:xfrm>
        </p:spPr>
        <p:txBody>
          <a:bodyPr>
            <a:noAutofit/>
          </a:bodyPr>
          <a:lstStyle/>
          <a:p>
            <a:pPr>
              <a:spcBef>
                <a:spcPts val="300"/>
              </a:spcBef>
            </a:pPr>
            <a:r>
              <a:rPr lang="en-US" sz="3200" b="1" dirty="0"/>
              <a:t>Hazael was anointed king of Syria by Elisha in 842 BC (2 Kings 8).</a:t>
            </a:r>
          </a:p>
          <a:p>
            <a:pPr>
              <a:spcBef>
                <a:spcPts val="300"/>
              </a:spcBef>
            </a:pPr>
            <a:r>
              <a:rPr lang="en-US" sz="3200" b="1" dirty="0"/>
              <a:t>Shalmaneser attacks Syria (circa 841 BC).</a:t>
            </a:r>
          </a:p>
          <a:p>
            <a:pPr marL="568325" lvl="1" indent="-284163">
              <a:spcBef>
                <a:spcPts val="300"/>
              </a:spcBef>
            </a:pPr>
            <a:r>
              <a:rPr lang="en-US" sz="3000" i="1" dirty="0">
                <a:solidFill>
                  <a:srgbClr val="800000"/>
                </a:solidFill>
                <a:effectLst>
                  <a:outerShdw blurRad="38100" dist="38100" dir="2700000" algn="tl">
                    <a:srgbClr val="000000">
                      <a:alpha val="43137"/>
                    </a:srgbClr>
                  </a:outerShdw>
                </a:effectLst>
              </a:rPr>
              <a:t>This was around the time Athaliah usurped Judah’s throne.</a:t>
            </a:r>
          </a:p>
          <a:p>
            <a:pPr marL="568325" lvl="1" indent="-284163">
              <a:spcBef>
                <a:spcPts val="300"/>
              </a:spcBef>
            </a:pPr>
            <a:r>
              <a:rPr lang="en-US" sz="3000" i="1" dirty="0">
                <a:solidFill>
                  <a:srgbClr val="800000"/>
                </a:solidFill>
                <a:effectLst>
                  <a:outerShdw blurRad="38100" dist="38100" dir="2700000" algn="tl">
                    <a:srgbClr val="000000">
                      <a:alpha val="43137"/>
                    </a:srgbClr>
                  </a:outerShdw>
                </a:effectLst>
              </a:rPr>
              <a:t>Hazael had to face Assyria alone. Jehu (Israel) did not come to his aid.</a:t>
            </a:r>
          </a:p>
          <a:p>
            <a:pPr marL="568325" lvl="1" indent="-284163">
              <a:spcBef>
                <a:spcPts val="300"/>
              </a:spcBef>
            </a:pPr>
            <a:r>
              <a:rPr lang="en-US" sz="3000" i="1" dirty="0">
                <a:solidFill>
                  <a:srgbClr val="800000"/>
                </a:solidFill>
                <a:effectLst>
                  <a:outerShdw blurRad="38100" dist="38100" dir="2700000" algn="tl">
                    <a:srgbClr val="000000">
                      <a:alpha val="43137"/>
                    </a:srgbClr>
                  </a:outerShdw>
                </a:effectLst>
              </a:rPr>
              <a:t>Shalmaneser reached Damascus (the capital of Syria) but could not conquer the city.</a:t>
            </a:r>
          </a:p>
        </p:txBody>
      </p:sp>
    </p:spTree>
    <p:extLst>
      <p:ext uri="{BB962C8B-B14F-4D97-AF65-F5344CB8AC3E}">
        <p14:creationId xmlns:p14="http://schemas.microsoft.com/office/powerpoint/2010/main" val="354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5498757" cy="1137851"/>
          </a:xfrm>
        </p:spPr>
        <p:txBody>
          <a:bodyPr>
            <a:normAutofit/>
          </a:bodyPr>
          <a:lstStyle/>
          <a:p>
            <a:pPr algn="ctr"/>
            <a:r>
              <a:rPr lang="en-US" dirty="0">
                <a:latin typeface="Eras Demi ITC" panose="020B0805030504020804" pitchFamily="34" charset="0"/>
              </a:rPr>
              <a:t> </a:t>
            </a:r>
            <a:r>
              <a:rPr lang="en-US" sz="4200" dirty="0">
                <a:latin typeface="Eras Demi ITC" panose="020B0805030504020804" pitchFamily="34" charset="0"/>
              </a:rPr>
              <a:t>The Assyrian Empire</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399540"/>
            <a:ext cx="6054811" cy="5497892"/>
          </a:xfrm>
        </p:spPr>
        <p:txBody>
          <a:bodyPr>
            <a:noAutofit/>
          </a:bodyPr>
          <a:lstStyle/>
          <a:p>
            <a:pPr>
              <a:spcBef>
                <a:spcPts val="300"/>
              </a:spcBef>
            </a:pPr>
            <a:r>
              <a:rPr lang="en-US" sz="3200" b="1" dirty="0"/>
              <a:t>Shalmaneser attacked Syria     (</a:t>
            </a:r>
            <a:r>
              <a:rPr lang="en-US" sz="3000" b="1" dirty="0"/>
              <a:t>approx. 841 B.C.)</a:t>
            </a:r>
          </a:p>
          <a:p>
            <a:pPr marL="568325" lvl="1" indent="-284163">
              <a:spcBef>
                <a:spcPts val="300"/>
              </a:spcBef>
            </a:pPr>
            <a:r>
              <a:rPr lang="en-US" sz="3000" i="1" dirty="0">
                <a:solidFill>
                  <a:srgbClr val="800000"/>
                </a:solidFill>
                <a:effectLst>
                  <a:outerShdw blurRad="38100" dist="38100" dir="2700000" algn="tl">
                    <a:srgbClr val="000000">
                      <a:alpha val="43137"/>
                    </a:srgbClr>
                  </a:outerShdw>
                </a:effectLst>
              </a:rPr>
              <a:t>Instead of joining Hazael to fight Shalmaneser, Jehu submitted to the Assyrian king and paid tribute.</a:t>
            </a:r>
          </a:p>
          <a:p>
            <a:pPr marL="568325" lvl="1" indent="-284163">
              <a:spcBef>
                <a:spcPts val="300"/>
              </a:spcBef>
            </a:pPr>
            <a:r>
              <a:rPr lang="en-US" sz="3000" i="1" dirty="0">
                <a:solidFill>
                  <a:srgbClr val="800000"/>
                </a:solidFill>
                <a:effectLst>
                  <a:outerShdw blurRad="38100" dist="38100" dir="2700000" algn="tl">
                    <a:srgbClr val="000000">
                      <a:alpha val="43137"/>
                    </a:srgbClr>
                  </a:outerShdw>
                </a:effectLst>
              </a:rPr>
              <a:t>Shalmaneser eventually erected the Black Obelisk, on which were various panels showing reliefs of kings submitting to him.</a:t>
            </a:r>
          </a:p>
          <a:p>
            <a:pPr marL="568325" lvl="1" indent="-284163">
              <a:spcBef>
                <a:spcPts val="300"/>
              </a:spcBef>
            </a:pPr>
            <a:r>
              <a:rPr lang="en-US" sz="3000" i="1" dirty="0">
                <a:solidFill>
                  <a:srgbClr val="800000"/>
                </a:solidFill>
                <a:effectLst>
                  <a:outerShdw blurRad="38100" dist="38100" dir="2700000" algn="tl">
                    <a:srgbClr val="000000">
                      <a:alpha val="43137"/>
                    </a:srgbClr>
                  </a:outerShdw>
                </a:effectLst>
              </a:rPr>
              <a:t>One such panel reads, “The tribute of Jehu, son of </a:t>
            </a:r>
            <a:r>
              <a:rPr lang="en-US" sz="3000" i="1" dirty="0" err="1">
                <a:solidFill>
                  <a:srgbClr val="800000"/>
                </a:solidFill>
                <a:effectLst>
                  <a:outerShdw blurRad="38100" dist="38100" dir="2700000" algn="tl">
                    <a:srgbClr val="000000">
                      <a:alpha val="43137"/>
                    </a:srgbClr>
                  </a:outerShdw>
                </a:effectLst>
              </a:rPr>
              <a:t>Omri</a:t>
            </a:r>
            <a:r>
              <a:rPr lang="en-US" sz="3000" i="1" dirty="0">
                <a:solidFill>
                  <a:srgbClr val="800000"/>
                </a:solidFill>
                <a:effectLst>
                  <a:outerShdw blurRad="38100" dist="38100" dir="2700000" algn="tl">
                    <a:srgbClr val="000000">
                      <a:alpha val="43137"/>
                    </a:srgbClr>
                  </a:outerShdw>
                </a:effectLst>
              </a:rPr>
              <a:t>”</a:t>
            </a:r>
          </a:p>
          <a:p>
            <a:pPr marL="568325" lvl="1" indent="-284163">
              <a:spcBef>
                <a:spcPts val="300"/>
              </a:spcBef>
            </a:pPr>
            <a:endParaRPr lang="en-US" sz="2800" i="1" dirty="0">
              <a:solidFill>
                <a:srgbClr val="8000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9B5FD04C-92B2-C7A1-C9AF-690336F6C95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6601881" y="0"/>
            <a:ext cx="2542119" cy="6858000"/>
          </a:xfrm>
          <a:prstGeom prst="rect">
            <a:avLst/>
          </a:prstGeom>
        </p:spPr>
      </p:pic>
    </p:spTree>
    <p:extLst>
      <p:ext uri="{BB962C8B-B14F-4D97-AF65-F5344CB8AC3E}">
        <p14:creationId xmlns:p14="http://schemas.microsoft.com/office/powerpoint/2010/main" val="28817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6118</TotalTime>
  <Words>1125</Words>
  <Application>Microsoft Office PowerPoint</Application>
  <PresentationFormat>On-screen Show (4:3)</PresentationFormat>
  <Paragraphs>111</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Eras Demi ITC</vt:lpstr>
      <vt:lpstr>Office Theme</vt:lpstr>
      <vt:lpstr>The Divided Kingdom   (Part 1)</vt:lpstr>
      <vt:lpstr>17 Periods of Bible History</vt:lpstr>
      <vt:lpstr>Divided Kingdom: Lesson 19</vt:lpstr>
      <vt:lpstr>PowerPoint Presentation</vt:lpstr>
      <vt:lpstr>PowerPoint Presentation</vt:lpstr>
      <vt:lpstr> The Assyrian Empire</vt:lpstr>
      <vt:lpstr> The Assyrian Empire</vt:lpstr>
      <vt:lpstr> The Assyrian Empire</vt:lpstr>
      <vt:lpstr> The Assyrian Empire</vt:lpstr>
      <vt:lpstr>Jehu pays Tribute to Shalmaneser</vt:lpstr>
      <vt:lpstr> Jehoiada Enthrones Joash in Judah (2 Kings 11:4-12; 2 Chronicles 23:1-11)</vt:lpstr>
      <vt:lpstr> Jehoiada Enthrones Joash in Judah (2 Kings 11:4-12; 2 Chronicles 23:1-11)</vt:lpstr>
      <vt:lpstr> Jehoiada Enthrones Joash in Judah (2 Kings 11:4-12; 2 Chronicles 23:1-11)</vt:lpstr>
      <vt:lpstr>Athaliah is Executed (2 Kings 11:13-16; 2 Chronicles 23:12-15)</vt:lpstr>
      <vt:lpstr>Lesson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Divided Kingdom   (Part 1)</dc:title>
  <dc:creator>Steve Klein</dc:creator>
  <cp:lastModifiedBy>Steve Klein</cp:lastModifiedBy>
  <cp:revision>137</cp:revision>
  <cp:lastPrinted>2024-04-15T19:00:44Z</cp:lastPrinted>
  <dcterms:created xsi:type="dcterms:W3CDTF">2024-01-30T15:51:57Z</dcterms:created>
  <dcterms:modified xsi:type="dcterms:W3CDTF">2024-04-17T21:42:25Z</dcterms:modified>
</cp:coreProperties>
</file>